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94" r:id="rId1"/>
  </p:sldMasterIdLst>
  <p:notesMasterIdLst>
    <p:notesMasterId r:id="rId82"/>
  </p:notesMasterIdLst>
  <p:sldIdLst>
    <p:sldId id="256" r:id="rId2"/>
    <p:sldId id="377" r:id="rId3"/>
    <p:sldId id="378" r:id="rId4"/>
    <p:sldId id="380" r:id="rId5"/>
    <p:sldId id="376" r:id="rId6"/>
    <p:sldId id="276" r:id="rId7"/>
    <p:sldId id="268" r:id="rId8"/>
    <p:sldId id="381" r:id="rId9"/>
    <p:sldId id="322" r:id="rId10"/>
    <p:sldId id="280" r:id="rId11"/>
    <p:sldId id="341" r:id="rId12"/>
    <p:sldId id="342" r:id="rId13"/>
    <p:sldId id="328" r:id="rId14"/>
    <p:sldId id="327" r:id="rId15"/>
    <p:sldId id="329" r:id="rId16"/>
    <p:sldId id="324" r:id="rId17"/>
    <p:sldId id="343" r:id="rId18"/>
    <p:sldId id="330" r:id="rId19"/>
    <p:sldId id="344" r:id="rId20"/>
    <p:sldId id="345" r:id="rId21"/>
    <p:sldId id="281" r:id="rId22"/>
    <p:sldId id="283" r:id="rId23"/>
    <p:sldId id="270" r:id="rId24"/>
    <p:sldId id="346" r:id="rId25"/>
    <p:sldId id="286" r:id="rId26"/>
    <p:sldId id="348" r:id="rId27"/>
    <p:sldId id="288" r:id="rId28"/>
    <p:sldId id="349" r:id="rId29"/>
    <p:sldId id="290" r:id="rId30"/>
    <p:sldId id="350" r:id="rId31"/>
    <p:sldId id="351" r:id="rId32"/>
    <p:sldId id="352" r:id="rId33"/>
    <p:sldId id="291" r:id="rId34"/>
    <p:sldId id="353" r:id="rId35"/>
    <p:sldId id="354" r:id="rId36"/>
    <p:sldId id="292" r:id="rId37"/>
    <p:sldId id="271" r:id="rId38"/>
    <p:sldId id="355" r:id="rId39"/>
    <p:sldId id="293" r:id="rId40"/>
    <p:sldId id="356" r:id="rId41"/>
    <p:sldId id="294" r:id="rId42"/>
    <p:sldId id="295" r:id="rId43"/>
    <p:sldId id="272" r:id="rId44"/>
    <p:sldId id="296" r:id="rId45"/>
    <p:sldId id="337" r:id="rId46"/>
    <p:sldId id="357" r:id="rId47"/>
    <p:sldId id="297" r:id="rId48"/>
    <p:sldId id="358" r:id="rId49"/>
    <p:sldId id="298" r:id="rId50"/>
    <p:sldId id="359" r:id="rId51"/>
    <p:sldId id="300" r:id="rId52"/>
    <p:sldId id="301" r:id="rId53"/>
    <p:sldId id="273" r:id="rId54"/>
    <p:sldId id="331" r:id="rId55"/>
    <p:sldId id="332" r:id="rId56"/>
    <p:sldId id="333" r:id="rId57"/>
    <p:sldId id="334" r:id="rId58"/>
    <p:sldId id="335" r:id="rId59"/>
    <p:sldId id="274" r:id="rId60"/>
    <p:sldId id="306" r:id="rId61"/>
    <p:sldId id="309" r:id="rId62"/>
    <p:sldId id="313" r:id="rId63"/>
    <p:sldId id="311" r:id="rId64"/>
    <p:sldId id="312" r:id="rId65"/>
    <p:sldId id="363" r:id="rId66"/>
    <p:sldId id="364" r:id="rId67"/>
    <p:sldId id="362" r:id="rId68"/>
    <p:sldId id="365" r:id="rId69"/>
    <p:sldId id="366" r:id="rId70"/>
    <p:sldId id="317" r:id="rId71"/>
    <p:sldId id="367" r:id="rId72"/>
    <p:sldId id="368" r:id="rId73"/>
    <p:sldId id="275" r:id="rId74"/>
    <p:sldId id="370" r:id="rId75"/>
    <p:sldId id="371" r:id="rId76"/>
    <p:sldId id="372" r:id="rId77"/>
    <p:sldId id="373" r:id="rId78"/>
    <p:sldId id="374" r:id="rId79"/>
    <p:sldId id="369" r:id="rId80"/>
    <p:sldId id="265" r:id="rId81"/>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BAD7"/>
    <a:srgbClr val="97DCF1"/>
    <a:srgbClr val="98A2A2"/>
    <a:srgbClr val="E8E8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400" autoAdjust="0"/>
    <p:restoredTop sz="91429" autoAdjust="0"/>
  </p:normalViewPr>
  <p:slideViewPr>
    <p:cSldViewPr>
      <p:cViewPr varScale="1">
        <p:scale>
          <a:sx n="104" d="100"/>
          <a:sy n="104" d="100"/>
        </p:scale>
        <p:origin x="444" y="114"/>
      </p:cViewPr>
      <p:guideLst>
        <p:guide orient="horz" pos="2160"/>
        <p:guide pos="3840"/>
      </p:guideLst>
    </p:cSldViewPr>
  </p:slideViewPr>
  <p:notesTextViewPr>
    <p:cViewPr>
      <p:scale>
        <a:sx n="100" d="100"/>
        <a:sy n="100" d="100"/>
      </p:scale>
      <p:origin x="0" y="0"/>
    </p:cViewPr>
  </p:notesTextViewPr>
  <p:notesViewPr>
    <p:cSldViewPr>
      <p:cViewPr varScale="1">
        <p:scale>
          <a:sx n="80" d="100"/>
          <a:sy n="80" d="100"/>
        </p:scale>
        <p:origin x="-197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1B2563-4159-4A2B-B3B2-53461DECCF6F}" type="doc">
      <dgm:prSet loTypeId="urn:microsoft.com/office/officeart/2008/layout/VerticalCurvedList" loCatId="list" qsTypeId="urn:microsoft.com/office/officeart/2005/8/quickstyle/simple5" qsCatId="simple" csTypeId="urn:microsoft.com/office/officeart/2005/8/colors/accent0_2" csCatId="mainScheme" phldr="1"/>
      <dgm:spPr/>
      <dgm:t>
        <a:bodyPr/>
        <a:lstStyle/>
        <a:p>
          <a:endParaRPr lang="zh-CN" altLang="en-US"/>
        </a:p>
      </dgm:t>
    </dgm:pt>
    <dgm:pt modelId="{882ACAF5-C583-4CA0-B656-5FC50B2E509E}">
      <dgm:prSet phldrT="[文本]"/>
      <dgm:spPr/>
      <dgm:t>
        <a:bodyPr/>
        <a:lstStyle/>
        <a:p>
          <a:endParaRPr lang="zh-CN" altLang="en-US" dirty="0"/>
        </a:p>
      </dgm:t>
    </dgm:pt>
    <dgm:pt modelId="{E34915B6-5B17-41A0-AB7A-6A6CCE06EF3F}" type="sibTrans" cxnId="{CFF62623-6FF3-497D-9957-00DFBE2FFDF6}">
      <dgm:prSet/>
      <dgm:spPr/>
      <dgm:t>
        <a:bodyPr/>
        <a:lstStyle/>
        <a:p>
          <a:endParaRPr lang="zh-CN" altLang="en-US"/>
        </a:p>
      </dgm:t>
    </dgm:pt>
    <dgm:pt modelId="{DFFFC2FA-AB08-40F5-A4EA-48665B369C6A}" type="parTrans" cxnId="{CFF62623-6FF3-497D-9957-00DFBE2FFDF6}">
      <dgm:prSet/>
      <dgm:spPr/>
      <dgm:t>
        <a:bodyPr/>
        <a:lstStyle/>
        <a:p>
          <a:endParaRPr lang="zh-CN" altLang="en-US"/>
        </a:p>
      </dgm:t>
    </dgm:pt>
    <dgm:pt modelId="{697BA3F0-5A15-496B-AFEC-0F009F9733BC}" type="pres">
      <dgm:prSet presAssocID="{D01B2563-4159-4A2B-B3B2-53461DECCF6F}" presName="Name0" presStyleCnt="0">
        <dgm:presLayoutVars>
          <dgm:chMax val="7"/>
          <dgm:chPref val="7"/>
          <dgm:dir/>
        </dgm:presLayoutVars>
      </dgm:prSet>
      <dgm:spPr/>
    </dgm:pt>
    <dgm:pt modelId="{B70DB7CF-F896-4DD9-A585-F06B086699BF}" type="pres">
      <dgm:prSet presAssocID="{D01B2563-4159-4A2B-B3B2-53461DECCF6F}" presName="Name1" presStyleCnt="0"/>
      <dgm:spPr/>
    </dgm:pt>
    <dgm:pt modelId="{2D0B4B86-7E91-4C55-BF31-544C548C7AFB}" type="pres">
      <dgm:prSet presAssocID="{D01B2563-4159-4A2B-B3B2-53461DECCF6F}" presName="cycle" presStyleCnt="0"/>
      <dgm:spPr/>
    </dgm:pt>
    <dgm:pt modelId="{7B42DDF0-E8A3-4426-BA2E-5C17257E7E73}" type="pres">
      <dgm:prSet presAssocID="{D01B2563-4159-4A2B-B3B2-53461DECCF6F}" presName="srcNode" presStyleLbl="node1" presStyleIdx="0" presStyleCnt="1"/>
      <dgm:spPr/>
    </dgm:pt>
    <dgm:pt modelId="{48C41071-E81E-40B4-908B-1C470A6B6F1D}" type="pres">
      <dgm:prSet presAssocID="{D01B2563-4159-4A2B-B3B2-53461DECCF6F}" presName="conn" presStyleLbl="parChTrans1D2" presStyleIdx="0" presStyleCnt="1"/>
      <dgm:spPr/>
    </dgm:pt>
    <dgm:pt modelId="{676BA6E1-3A47-4D68-97E0-EFB22407709A}" type="pres">
      <dgm:prSet presAssocID="{D01B2563-4159-4A2B-B3B2-53461DECCF6F}" presName="extraNode" presStyleLbl="node1" presStyleIdx="0" presStyleCnt="1"/>
      <dgm:spPr/>
    </dgm:pt>
    <dgm:pt modelId="{BF8C420F-313C-48DF-AF0C-1A7F032CFA7D}" type="pres">
      <dgm:prSet presAssocID="{D01B2563-4159-4A2B-B3B2-53461DECCF6F}" presName="dstNode" presStyleLbl="node1" presStyleIdx="0" presStyleCnt="1"/>
      <dgm:spPr/>
    </dgm:pt>
    <dgm:pt modelId="{435FB1F2-FA3C-47C3-875C-36FED06FE628}" type="pres">
      <dgm:prSet presAssocID="{882ACAF5-C583-4CA0-B656-5FC50B2E509E}" presName="text_1" presStyleLbl="node1" presStyleIdx="0" presStyleCnt="1" custScaleX="61475" custScaleY="19426" custLinFactNeighborX="-33859" custLinFactNeighborY="-94024">
        <dgm:presLayoutVars>
          <dgm:bulletEnabled val="1"/>
        </dgm:presLayoutVars>
      </dgm:prSet>
      <dgm:spPr/>
    </dgm:pt>
    <dgm:pt modelId="{FE5F70E1-85A1-4A18-A06B-CBAC945B5407}" type="pres">
      <dgm:prSet presAssocID="{882ACAF5-C583-4CA0-B656-5FC50B2E509E}" presName="accent_1" presStyleCnt="0"/>
      <dgm:spPr/>
    </dgm:pt>
    <dgm:pt modelId="{876AE3D5-1383-40A9-9449-6F4B76EB4785}" type="pres">
      <dgm:prSet presAssocID="{882ACAF5-C583-4CA0-B656-5FC50B2E509E}" presName="accentRepeatNode" presStyleLbl="solidFgAcc1" presStyleIdx="0" presStyleCnt="1" custScaleX="11551" custScaleY="11551" custLinFactNeighborX="-26033" custLinFactNeighborY="-75584"/>
      <dgm:spPr>
        <a:scene3d>
          <a:camera prst="orthographicFront"/>
          <a:lightRig rig="threePt" dir="t"/>
        </a:scene3d>
        <a:sp3d>
          <a:bevelT/>
        </a:sp3d>
      </dgm:spPr>
    </dgm:pt>
  </dgm:ptLst>
  <dgm:cxnLst>
    <dgm:cxn modelId="{CFF62623-6FF3-497D-9957-00DFBE2FFDF6}" srcId="{D01B2563-4159-4A2B-B3B2-53461DECCF6F}" destId="{882ACAF5-C583-4CA0-B656-5FC50B2E509E}" srcOrd="0" destOrd="0" parTransId="{DFFFC2FA-AB08-40F5-A4EA-48665B369C6A}" sibTransId="{E34915B6-5B17-41A0-AB7A-6A6CCE06EF3F}"/>
    <dgm:cxn modelId="{83D30C61-2AE0-4E4C-A1A0-1BB299E546CC}" type="presOf" srcId="{882ACAF5-C583-4CA0-B656-5FC50B2E509E}" destId="{435FB1F2-FA3C-47C3-875C-36FED06FE628}" srcOrd="0" destOrd="0" presId="urn:microsoft.com/office/officeart/2008/layout/VerticalCurvedList"/>
    <dgm:cxn modelId="{DF0DF046-F5F7-4073-9DCA-620D1F78085C}" type="presOf" srcId="{E34915B6-5B17-41A0-AB7A-6A6CCE06EF3F}" destId="{48C41071-E81E-40B4-908B-1C470A6B6F1D}" srcOrd="0" destOrd="0" presId="urn:microsoft.com/office/officeart/2008/layout/VerticalCurvedList"/>
    <dgm:cxn modelId="{359BF4FA-D5FA-46AF-ACAB-89F34F076D1B}" type="presOf" srcId="{D01B2563-4159-4A2B-B3B2-53461DECCF6F}" destId="{697BA3F0-5A15-496B-AFEC-0F009F9733BC}" srcOrd="0" destOrd="0" presId="urn:microsoft.com/office/officeart/2008/layout/VerticalCurvedList"/>
    <dgm:cxn modelId="{9C6480F6-B21E-49A9-88EB-AF5F948F1591}" type="presParOf" srcId="{697BA3F0-5A15-496B-AFEC-0F009F9733BC}" destId="{B70DB7CF-F896-4DD9-A585-F06B086699BF}" srcOrd="0" destOrd="0" presId="urn:microsoft.com/office/officeart/2008/layout/VerticalCurvedList"/>
    <dgm:cxn modelId="{1D0670EB-AD6F-4AE2-9902-48F1814D1947}" type="presParOf" srcId="{B70DB7CF-F896-4DD9-A585-F06B086699BF}" destId="{2D0B4B86-7E91-4C55-BF31-544C548C7AFB}" srcOrd="0" destOrd="0" presId="urn:microsoft.com/office/officeart/2008/layout/VerticalCurvedList"/>
    <dgm:cxn modelId="{6472319C-DB95-4C2D-84E2-FD51702F7AD2}" type="presParOf" srcId="{2D0B4B86-7E91-4C55-BF31-544C548C7AFB}" destId="{7B42DDF0-E8A3-4426-BA2E-5C17257E7E73}" srcOrd="0" destOrd="0" presId="urn:microsoft.com/office/officeart/2008/layout/VerticalCurvedList"/>
    <dgm:cxn modelId="{42EB07FB-E779-467E-A1C2-FC2EADBDDE4B}" type="presParOf" srcId="{2D0B4B86-7E91-4C55-BF31-544C548C7AFB}" destId="{48C41071-E81E-40B4-908B-1C470A6B6F1D}" srcOrd="1" destOrd="0" presId="urn:microsoft.com/office/officeart/2008/layout/VerticalCurvedList"/>
    <dgm:cxn modelId="{01C19C9A-8FED-4E19-AE66-031047204C26}" type="presParOf" srcId="{2D0B4B86-7E91-4C55-BF31-544C548C7AFB}" destId="{676BA6E1-3A47-4D68-97E0-EFB22407709A}" srcOrd="2" destOrd="0" presId="urn:microsoft.com/office/officeart/2008/layout/VerticalCurvedList"/>
    <dgm:cxn modelId="{4EBA3FD1-09F1-476F-90DF-5EDEA291B2B5}" type="presParOf" srcId="{2D0B4B86-7E91-4C55-BF31-544C548C7AFB}" destId="{BF8C420F-313C-48DF-AF0C-1A7F032CFA7D}" srcOrd="3" destOrd="0" presId="urn:microsoft.com/office/officeart/2008/layout/VerticalCurvedList"/>
    <dgm:cxn modelId="{C9805B88-2DBD-4D28-BBA9-16B313CEC407}" type="presParOf" srcId="{B70DB7CF-F896-4DD9-A585-F06B086699BF}" destId="{435FB1F2-FA3C-47C3-875C-36FED06FE628}" srcOrd="1" destOrd="0" presId="urn:microsoft.com/office/officeart/2008/layout/VerticalCurvedList"/>
    <dgm:cxn modelId="{BF20B098-02BD-45FD-9C7F-FE65AD66696F}" type="presParOf" srcId="{B70DB7CF-F896-4DD9-A585-F06B086699BF}" destId="{FE5F70E1-85A1-4A18-A06B-CBAC945B5407}" srcOrd="2" destOrd="0" presId="urn:microsoft.com/office/officeart/2008/layout/VerticalCurvedList"/>
    <dgm:cxn modelId="{F6C9B1EC-0BC9-4B66-81AC-AF9289165D4E}" type="presParOf" srcId="{FE5F70E1-85A1-4A18-A06B-CBAC945B5407}" destId="{876AE3D5-1383-40A9-9449-6F4B76EB4785}" srcOrd="0" destOrd="0" presId="urn:microsoft.com/office/officeart/2008/layout/VerticalCurved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C41071-E81E-40B4-908B-1C470A6B6F1D}">
      <dsp:nvSpPr>
        <dsp:cNvPr id="0" name=""/>
        <dsp:cNvSpPr/>
      </dsp:nvSpPr>
      <dsp:spPr>
        <a:xfrm>
          <a:off x="-5241817" y="-917207"/>
          <a:ext cx="7135623" cy="7135623"/>
        </a:xfrm>
        <a:prstGeom prst="blockArc">
          <a:avLst>
            <a:gd name="adj1" fmla="val 18900000"/>
            <a:gd name="adj2" fmla="val 2700000"/>
            <a:gd name="adj3" fmla="val 303"/>
          </a:avLst>
        </a:prstGeom>
        <a:noFill/>
        <a:ln w="1905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35FB1F2-FA3C-47C3-875C-36FED06FE628}">
      <dsp:nvSpPr>
        <dsp:cNvPr id="0" name=""/>
        <dsp:cNvSpPr/>
      </dsp:nvSpPr>
      <dsp:spPr>
        <a:xfrm>
          <a:off x="1000308" y="64190"/>
          <a:ext cx="3544528" cy="484337"/>
        </a:xfrm>
        <a:prstGeom prst="rect">
          <a:avLst/>
        </a:prstGeom>
        <a:solidFill>
          <a:schemeClr val="lt1">
            <a:hueOff val="0"/>
            <a:satOff val="0"/>
            <a:lumOff val="0"/>
            <a:alphaOff val="0"/>
          </a:schemeClr>
        </a:solidFill>
        <a:ln>
          <a:noFill/>
        </a:ln>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lt1">
              <a:hueOff val="0"/>
              <a:satOff val="0"/>
              <a:lumOff val="0"/>
              <a:alphaOff val="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2103917" tIns="68580" rIns="68580" bIns="68580" numCol="1" spcCol="1270" anchor="ctr" anchorCtr="0">
          <a:noAutofit/>
        </a:bodyPr>
        <a:lstStyle/>
        <a:p>
          <a:pPr marL="0" lvl="0" indent="0" algn="l" defTabSz="1200150">
            <a:lnSpc>
              <a:spcPct val="90000"/>
            </a:lnSpc>
            <a:spcBef>
              <a:spcPct val="0"/>
            </a:spcBef>
            <a:spcAft>
              <a:spcPct val="35000"/>
            </a:spcAft>
            <a:buNone/>
          </a:pPr>
          <a:endParaRPr lang="zh-CN" altLang="en-US" sz="2700" kern="1200" dirty="0"/>
        </a:p>
      </dsp:txBody>
      <dsp:txXfrm>
        <a:off x="1000308" y="64190"/>
        <a:ext cx="3544528" cy="484337"/>
      </dsp:txXfrm>
    </dsp:sp>
    <dsp:sp modelId="{876AE3D5-1383-40A9-9449-6F4B76EB4785}">
      <dsp:nvSpPr>
        <dsp:cNvPr id="0" name=""/>
        <dsp:cNvSpPr/>
      </dsp:nvSpPr>
      <dsp:spPr>
        <a:xfrm>
          <a:off x="850586" y="114993"/>
          <a:ext cx="359992" cy="359992"/>
        </a:xfrm>
        <a:prstGeom prst="ellipse">
          <a:avLst/>
        </a:prstGeom>
        <a:solidFill>
          <a:schemeClr val="lt1">
            <a:hueOff val="0"/>
            <a:satOff val="0"/>
            <a:lumOff val="0"/>
            <a:alphaOff val="0"/>
          </a:schemeClr>
        </a:solidFill>
        <a:ln w="10000" cap="flat" cmpd="sng" algn="ctr">
          <a:solidFill>
            <a:schemeClr val="dk2">
              <a:hueOff val="0"/>
              <a:satOff val="0"/>
              <a:lumOff val="0"/>
              <a:alphaOff val="0"/>
            </a:schemeClr>
          </a:solidFill>
          <a:prstDash val="solid"/>
        </a:ln>
        <a:effectLst>
          <a:outerShdw blurRad="38100" dist="30000" dir="5400000" rotWithShape="0">
            <a:srgbClr val="000000">
              <a:alpha val="45000"/>
            </a:srgbClr>
          </a:outerShdw>
        </a:effectLst>
        <a:scene3d>
          <a:camera prst="orthographicFront"/>
          <a:lightRig rig="threePt" dir="t"/>
        </a:scene3d>
        <a:sp3d>
          <a:bevelT/>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52.png>
</file>

<file path=ppt/media/image53.png>
</file>

<file path=ppt/media/image54.jpe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rtlCol="0"/>
          <a:lstStyle>
            <a:lvl1pPr algn="r" fontAlgn="auto">
              <a:spcBef>
                <a:spcPts val="0"/>
              </a:spcBef>
              <a:spcAft>
                <a:spcPts val="0"/>
              </a:spcAft>
              <a:defRPr sz="1200" smtClean="0">
                <a:latin typeface="+mn-lt"/>
                <a:ea typeface="+mn-ea"/>
              </a:defRPr>
            </a:lvl1pPr>
          </a:lstStyle>
          <a:p>
            <a:pPr>
              <a:defRPr/>
            </a:pPr>
            <a:fld id="{7DC2A359-F40F-4609-95E8-A03F4E6B5B46}" type="datetimeFigureOut">
              <a:rPr lang="en-US"/>
              <a:pPr>
                <a:defRPr/>
              </a:pPr>
              <a:t>3/2/2021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fontAlgn="auto">
              <a:spcBef>
                <a:spcPts val="0"/>
              </a:spcBef>
              <a:spcAft>
                <a:spcPts val="0"/>
              </a:spcAft>
              <a:defRPr sz="1200" smtClean="0">
                <a:latin typeface="+mn-lt"/>
                <a:ea typeface="+mn-ea"/>
              </a:defRPr>
            </a:lvl1pPr>
          </a:lstStyle>
          <a:p>
            <a:pPr>
              <a:defRPr/>
            </a:pPr>
            <a:fld id="{8F20BDE5-E6A8-45F0-8C04-007FABBE8694}"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15362"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endParaRPr lang="zh-CN" altLang="en-US"/>
          </a:p>
        </p:txBody>
      </p:sp>
      <p:sp>
        <p:nvSpPr>
          <p:cNvPr id="15363"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B73C8D17-9BEC-4CEC-B367-D6220EF8F1DA}" type="slidenum">
              <a:rPr lang="en-US" altLang="zh-CN"/>
              <a:pPr fontAlgn="base">
                <a:spcBef>
                  <a:spcPct val="0"/>
                </a:spcBef>
                <a:spcAft>
                  <a:spcPct val="0"/>
                </a:spcAft>
              </a:pPr>
              <a:t>1</a:t>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幻灯片图像占位符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51202" name="备注占位符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endParaRPr lang="zh-CN" altLang="en-US"/>
          </a:p>
        </p:txBody>
      </p:sp>
      <p:sp>
        <p:nvSpPr>
          <p:cNvPr id="51203" name="灯片编号占位符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068CB21E-ACA2-487D-A159-A48586CA5546}" type="slidenum">
              <a:rPr lang="en-US" altLang="zh-CN"/>
              <a:pPr fontAlgn="base">
                <a:spcBef>
                  <a:spcPct val="0"/>
                </a:spcBef>
                <a:spcAft>
                  <a:spcPct val="0"/>
                </a:spcAft>
              </a:pPr>
              <a:t>33</a:t>
            </a:fld>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56322"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dirty="0"/>
              <a:t>课程、演讲等的总结。 </a:t>
            </a:r>
          </a:p>
        </p:txBody>
      </p:sp>
      <p:sp>
        <p:nvSpPr>
          <p:cNvPr id="56323"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BC3D7E5F-00F9-406F-9DD2-FFDA36DD7E16}" type="slidenum">
              <a:rPr lang="en-US" altLang="zh-CN"/>
              <a:pPr fontAlgn="base">
                <a:spcBef>
                  <a:spcPct val="0"/>
                </a:spcBef>
                <a:spcAft>
                  <a:spcPct val="0"/>
                </a:spcAft>
              </a:pPr>
              <a:t>37</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CPU,MPU,MCU,DSP,SOC</a:t>
            </a:r>
            <a:endParaRPr lang="zh-CN" altLang="en-US" dirty="0"/>
          </a:p>
        </p:txBody>
      </p:sp>
      <p:sp>
        <p:nvSpPr>
          <p:cNvPr id="4" name="灯片编号占位符 3"/>
          <p:cNvSpPr>
            <a:spLocks noGrp="1"/>
          </p:cNvSpPr>
          <p:nvPr>
            <p:ph type="sldNum" sz="quarter" idx="5"/>
          </p:nvPr>
        </p:nvSpPr>
        <p:spPr/>
        <p:txBody>
          <a:bodyPr/>
          <a:lstStyle/>
          <a:p>
            <a:pPr>
              <a:defRPr/>
            </a:pPr>
            <a:fld id="{8F20BDE5-E6A8-45F0-8C04-007FABBE8694}" type="slidenum">
              <a:rPr lang="en-US" smtClean="0"/>
              <a:pPr>
                <a:defRPr/>
              </a:pPr>
              <a:t>38</a:t>
            </a:fld>
            <a:endParaRPr lang="en-US"/>
          </a:p>
        </p:txBody>
      </p:sp>
    </p:spTree>
    <p:extLst>
      <p:ext uri="{BB962C8B-B14F-4D97-AF65-F5344CB8AC3E}">
        <p14:creationId xmlns:p14="http://schemas.microsoft.com/office/powerpoint/2010/main" val="550175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增强版</a:t>
            </a:r>
            <a:r>
              <a:rPr lang="en-US" altLang="zh-CN" dirty="0" err="1"/>
              <a:t>cpu</a:t>
            </a:r>
            <a:endParaRPr lang="zh-CN" altLang="en-US" dirty="0"/>
          </a:p>
        </p:txBody>
      </p:sp>
      <p:sp>
        <p:nvSpPr>
          <p:cNvPr id="4" name="灯片编号占位符 3"/>
          <p:cNvSpPr>
            <a:spLocks noGrp="1"/>
          </p:cNvSpPr>
          <p:nvPr>
            <p:ph type="sldNum" sz="quarter" idx="5"/>
          </p:nvPr>
        </p:nvSpPr>
        <p:spPr/>
        <p:txBody>
          <a:bodyPr/>
          <a:lstStyle/>
          <a:p>
            <a:pPr>
              <a:defRPr/>
            </a:pPr>
            <a:fld id="{8F20BDE5-E6A8-45F0-8C04-007FABBE8694}" type="slidenum">
              <a:rPr lang="en-US" smtClean="0"/>
              <a:pPr>
                <a:defRPr/>
              </a:pPr>
              <a:t>39</a:t>
            </a:fld>
            <a:endParaRPr lang="en-US"/>
          </a:p>
        </p:txBody>
      </p:sp>
    </p:spTree>
    <p:extLst>
      <p:ext uri="{BB962C8B-B14F-4D97-AF65-F5344CB8AC3E}">
        <p14:creationId xmlns:p14="http://schemas.microsoft.com/office/powerpoint/2010/main" val="12415429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幻灯片图像占位符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60418" name="备注占位符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dirty="0"/>
              <a:t>内部集成存储器，</a:t>
            </a:r>
            <a:r>
              <a:rPr lang="en-US" altLang="zh-CN" dirty="0" err="1"/>
              <a:t>io</a:t>
            </a:r>
            <a:r>
              <a:rPr lang="zh-CN" altLang="en-US" dirty="0"/>
              <a:t>，总线，定时器等</a:t>
            </a:r>
          </a:p>
        </p:txBody>
      </p:sp>
      <p:sp>
        <p:nvSpPr>
          <p:cNvPr id="60419" name="灯片编号占位符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9C17A50C-01B8-4421-ADB0-B4492F98ED7E}" type="slidenum">
              <a:rPr lang="en-US" altLang="zh-CN"/>
              <a:pPr fontAlgn="base">
                <a:spcBef>
                  <a:spcPct val="0"/>
                </a:spcBef>
                <a:spcAft>
                  <a:spcPct val="0"/>
                </a:spcAft>
              </a:pPr>
              <a:t>40</a:t>
            </a:fld>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幻灯片图像占位符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62466" name="备注占位符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dirty="0"/>
              <a:t>专用数字信号处理的芯片</a:t>
            </a:r>
          </a:p>
        </p:txBody>
      </p:sp>
      <p:sp>
        <p:nvSpPr>
          <p:cNvPr id="62467" name="灯片编号占位符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C725366D-9A6C-4A48-96D7-A2D20BCD6C54}" type="slidenum">
              <a:rPr lang="en-US" altLang="zh-CN"/>
              <a:pPr fontAlgn="base">
                <a:spcBef>
                  <a:spcPct val="0"/>
                </a:spcBef>
                <a:spcAft>
                  <a:spcPct val="0"/>
                </a:spcAft>
              </a:pPr>
              <a:t>41</a:t>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65538"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a:t>课程、演讲等的总结。 </a:t>
            </a:r>
          </a:p>
        </p:txBody>
      </p:sp>
      <p:sp>
        <p:nvSpPr>
          <p:cNvPr id="65539"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FD2454A0-FE3E-4267-97A1-E206EC839713}" type="slidenum">
              <a:rPr lang="en-US" altLang="zh-CN"/>
              <a:pPr fontAlgn="base">
                <a:spcBef>
                  <a:spcPct val="0"/>
                </a:spcBef>
                <a:spcAft>
                  <a:spcPct val="0"/>
                </a:spcAft>
              </a:pPr>
              <a:t>43</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免费，开源</a:t>
            </a:r>
          </a:p>
        </p:txBody>
      </p:sp>
      <p:sp>
        <p:nvSpPr>
          <p:cNvPr id="4" name="灯片编号占位符 3"/>
          <p:cNvSpPr>
            <a:spLocks noGrp="1"/>
          </p:cNvSpPr>
          <p:nvPr>
            <p:ph type="sldNum" sz="quarter" idx="5"/>
          </p:nvPr>
        </p:nvSpPr>
        <p:spPr/>
        <p:txBody>
          <a:bodyPr/>
          <a:lstStyle/>
          <a:p>
            <a:pPr>
              <a:defRPr/>
            </a:pPr>
            <a:fld id="{8F20BDE5-E6A8-45F0-8C04-007FABBE8694}" type="slidenum">
              <a:rPr lang="en-US" smtClean="0"/>
              <a:pPr>
                <a:defRPr/>
              </a:pPr>
              <a:t>47</a:t>
            </a:fld>
            <a:endParaRPr lang="en-US"/>
          </a:p>
        </p:txBody>
      </p:sp>
    </p:spTree>
    <p:extLst>
      <p:ext uri="{BB962C8B-B14F-4D97-AF65-F5344CB8AC3E}">
        <p14:creationId xmlns:p14="http://schemas.microsoft.com/office/powerpoint/2010/main" val="23206377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幻灯片图像占位符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72706" name="备注占位符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endParaRPr lang="zh-CN" altLang="en-US"/>
          </a:p>
        </p:txBody>
      </p:sp>
      <p:sp>
        <p:nvSpPr>
          <p:cNvPr id="72707" name="灯片编号占位符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42E71D98-4E46-4E47-B164-90B5ACFC50B6}" type="slidenum">
              <a:rPr lang="en-US" altLang="zh-CN"/>
              <a:pPr fontAlgn="base">
                <a:spcBef>
                  <a:spcPct val="0"/>
                </a:spcBef>
                <a:spcAft>
                  <a:spcPct val="0"/>
                </a:spcAft>
              </a:pPr>
              <a:t>49</a:t>
            </a:fld>
            <a:endParaRPr lang="en-US"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77826"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a:t>课程、演讲等的总结。 </a:t>
            </a:r>
          </a:p>
        </p:txBody>
      </p:sp>
      <p:sp>
        <p:nvSpPr>
          <p:cNvPr id="77827"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5ECF2A11-FDB2-4A58-A11A-A1DED678B321}" type="slidenum">
              <a:rPr lang="en-US" altLang="zh-CN"/>
              <a:pPr fontAlgn="base">
                <a:spcBef>
                  <a:spcPct val="0"/>
                </a:spcBef>
                <a:spcAft>
                  <a:spcPct val="0"/>
                </a:spcAft>
              </a:pPr>
              <a:t>53</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8F20BDE5-E6A8-45F0-8C04-007FABBE8694}" type="slidenum">
              <a:rPr lang="en-US" smtClean="0"/>
              <a:pPr>
                <a:defRPr/>
              </a:pPr>
              <a:t>2</a:t>
            </a:fld>
            <a:endParaRPr lang="en-US"/>
          </a:p>
        </p:txBody>
      </p:sp>
    </p:spTree>
    <p:extLst>
      <p:ext uri="{BB962C8B-B14F-4D97-AF65-F5344CB8AC3E}">
        <p14:creationId xmlns:p14="http://schemas.microsoft.com/office/powerpoint/2010/main" val="42102334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幻灯片图像占位符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79874" name="备注占位符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endParaRPr lang="zh-CN" altLang="en-US"/>
          </a:p>
        </p:txBody>
      </p:sp>
      <p:sp>
        <p:nvSpPr>
          <p:cNvPr id="79875" name="灯片编号占位符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2248DB8B-5502-4EC4-9C32-69F0EC51A9C1}" type="slidenum">
              <a:rPr lang="en-US" altLang="zh-CN"/>
              <a:pPr fontAlgn="base">
                <a:spcBef>
                  <a:spcPct val="0"/>
                </a:spcBef>
                <a:spcAft>
                  <a:spcPct val="0"/>
                </a:spcAft>
              </a:pPr>
              <a:t>54</a:t>
            </a:fld>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86018"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a:t>课程、演讲等的总结。 </a:t>
            </a:r>
          </a:p>
        </p:txBody>
      </p:sp>
      <p:sp>
        <p:nvSpPr>
          <p:cNvPr id="86019"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B5D1D967-EE24-4D46-99C0-D9154EA79E5D}" type="slidenum">
              <a:rPr lang="en-US" altLang="zh-CN"/>
              <a:pPr fontAlgn="base">
                <a:spcBef>
                  <a:spcPct val="0"/>
                </a:spcBef>
                <a:spcAft>
                  <a:spcPct val="0"/>
                </a:spcAft>
              </a:pPr>
              <a:t>59</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102402"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a:t>课程、演讲等的总结。 </a:t>
            </a:r>
          </a:p>
        </p:txBody>
      </p:sp>
      <p:sp>
        <p:nvSpPr>
          <p:cNvPr id="102403"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4F27315B-6871-4B00-AD8B-95162E9A969A}" type="slidenum">
              <a:rPr lang="en-US" altLang="zh-CN"/>
              <a:pPr fontAlgn="base">
                <a:spcBef>
                  <a:spcPct val="0"/>
                </a:spcBef>
                <a:spcAft>
                  <a:spcPct val="0"/>
                </a:spcAft>
              </a:pPr>
              <a:t>73</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110594"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a:t>提问和讨论的机会。</a:t>
            </a:r>
          </a:p>
        </p:txBody>
      </p:sp>
      <p:sp>
        <p:nvSpPr>
          <p:cNvPr id="110595"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305A4DF7-9FB0-4500-AA93-736CCA4B40AE}" type="slidenum">
              <a:rPr lang="en-US" altLang="zh-CN"/>
              <a:pPr fontAlgn="base">
                <a:spcBef>
                  <a:spcPct val="0"/>
                </a:spcBef>
                <a:spcAft>
                  <a:spcPct val="0"/>
                </a:spcAft>
              </a:pPr>
              <a:t>80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15362"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endParaRPr lang="zh-CN" altLang="en-US"/>
          </a:p>
        </p:txBody>
      </p:sp>
      <p:sp>
        <p:nvSpPr>
          <p:cNvPr id="15363"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B73C8D17-9BEC-4CEC-B367-D6220EF8F1DA}" type="slidenum">
              <a:rPr lang="en-US" altLang="zh-CN"/>
              <a:pPr fontAlgn="base">
                <a:spcBef>
                  <a:spcPct val="0"/>
                </a:spcBef>
                <a:spcAft>
                  <a:spcPct val="0"/>
                </a:spcAft>
              </a:pPr>
              <a:t>5</a:t>
            </a:fld>
            <a:endParaRPr lang="en-US" altLang="zh-CN"/>
          </a:p>
        </p:txBody>
      </p:sp>
    </p:spTree>
    <p:extLst>
      <p:ext uri="{BB962C8B-B14F-4D97-AF65-F5344CB8AC3E}">
        <p14:creationId xmlns:p14="http://schemas.microsoft.com/office/powerpoint/2010/main" val="9312310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17410"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a:t>介绍性注释。</a:t>
            </a:r>
          </a:p>
        </p:txBody>
      </p:sp>
      <p:sp>
        <p:nvSpPr>
          <p:cNvPr id="17411"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5F9AE574-EE68-41AF-937A-C8945BD2CDBF}" type="slidenum">
              <a:rPr lang="en-US" altLang="zh-CN"/>
              <a:pPr fontAlgn="base">
                <a:spcBef>
                  <a:spcPct val="0"/>
                </a:spcBef>
                <a:spcAft>
                  <a:spcPct val="0"/>
                </a:spcAft>
              </a:pPr>
              <a:t>6</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dirty="0"/>
              <a:t>课程的目标和预期结果，和</a:t>
            </a:r>
            <a:r>
              <a:rPr lang="en-US" altLang="zh-CN" dirty="0"/>
              <a:t>/</a:t>
            </a:r>
            <a:r>
              <a:rPr lang="zh-CN" altLang="en-US" dirty="0"/>
              <a:t>或通过学习培养的技能。 </a:t>
            </a:r>
          </a:p>
        </p:txBody>
      </p:sp>
      <p:sp>
        <p:nvSpPr>
          <p:cNvPr id="19459"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CB3323D3-7BA2-4988-A617-68FA1AE9C904}" type="slidenum">
              <a:rPr lang="en-US" altLang="zh-CN"/>
              <a:pPr fontAlgn="base">
                <a:spcBef>
                  <a:spcPct val="0"/>
                </a:spcBef>
                <a:spcAft>
                  <a:spcPct val="0"/>
                </a:spcAft>
              </a:pPr>
              <a:t>7</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dirty="0"/>
              <a:t>汽车气囊实时性可靠性，手机便携长续航，通话，探测器</a:t>
            </a:r>
            <a:r>
              <a:rPr lang="en-US" altLang="zh-CN" dirty="0"/>
              <a:t>-</a:t>
            </a:r>
            <a:r>
              <a:rPr lang="zh-CN" altLang="en-US" dirty="0"/>
              <a:t>多传感器</a:t>
            </a:r>
            <a:r>
              <a:rPr lang="en-US" altLang="zh-CN" dirty="0"/>
              <a:t>-</a:t>
            </a:r>
            <a:r>
              <a:rPr lang="zh-CN" altLang="en-US" dirty="0"/>
              <a:t>系统可靠性，机器人摄像头语音动作输入输出，外设多</a:t>
            </a:r>
          </a:p>
        </p:txBody>
      </p:sp>
      <p:sp>
        <p:nvSpPr>
          <p:cNvPr id="19459"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CB3323D3-7BA2-4988-A617-68FA1AE9C904}" type="slidenum">
              <a:rPr lang="en-US" altLang="zh-CN"/>
              <a:pPr fontAlgn="base">
                <a:spcBef>
                  <a:spcPct val="0"/>
                </a:spcBef>
                <a:spcAft>
                  <a:spcPct val="0"/>
                </a:spcAft>
              </a:pPr>
              <a:t>8</a:t>
            </a:fld>
            <a:endParaRPr lang="zh-CN" altLang="en-US"/>
          </a:p>
        </p:txBody>
      </p:sp>
    </p:spTree>
    <p:extLst>
      <p:ext uri="{BB962C8B-B14F-4D97-AF65-F5344CB8AC3E}">
        <p14:creationId xmlns:p14="http://schemas.microsoft.com/office/powerpoint/2010/main" val="26163553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35842" name="Notes Placeholder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zh-CN" altLang="en-US" dirty="0"/>
              <a:t>课程、演讲等的总结。 </a:t>
            </a:r>
          </a:p>
        </p:txBody>
      </p:sp>
      <p:sp>
        <p:nvSpPr>
          <p:cNvPr id="35843" name="Slide Number Placeholder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318E41B0-267D-48EB-A950-5BDF04924BA8}" type="slidenum">
              <a:rPr lang="en-US" altLang="zh-CN"/>
              <a:pPr fontAlgn="base">
                <a:spcBef>
                  <a:spcPct val="0"/>
                </a:spcBef>
                <a:spcAft>
                  <a:spcPct val="0"/>
                </a:spcAft>
              </a:pPr>
              <a:t>23</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幻灯片图像占位符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44034" name="备注占位符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endParaRPr lang="zh-CN" altLang="en-US"/>
          </a:p>
        </p:txBody>
      </p:sp>
      <p:sp>
        <p:nvSpPr>
          <p:cNvPr id="44035" name="灯片编号占位符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4D6427A6-1DAB-4BFC-A5AB-0577C17DFF31}" type="slidenum">
              <a:rPr lang="en-US" altLang="zh-CN"/>
              <a:pPr fontAlgn="base">
                <a:spcBef>
                  <a:spcPct val="0"/>
                </a:spcBef>
                <a:spcAft>
                  <a:spcPct val="0"/>
                </a:spcAft>
              </a:pPr>
              <a:t>28</a:t>
            </a:fld>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幻灯片图像占位符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47106" name="备注占位符 2"/>
          <p:cNvSpPr>
            <a:spLocks noGrp="1"/>
          </p:cNvSpPr>
          <p:nvPr>
            <p:ph type="body" idx="1"/>
          </p:nvPr>
        </p:nvSpPr>
        <p:spPr bwMode="auto">
          <a:noFill/>
        </p:spPr>
        <p:txBody>
          <a:bodyPr wrap="square" lIns="91440" tIns="45720" rIns="91440" bIns="45720" numCol="1" anchor="t" anchorCtr="0" compatLnSpc="1">
            <a:prstTxWarp prst="textNoShape">
              <a:avLst/>
            </a:prstTxWarp>
          </a:bodyPr>
          <a:lstStyle/>
          <a:p>
            <a:pPr eaLnBrk="1" hangingPunct="1">
              <a:spcBef>
                <a:spcPct val="0"/>
              </a:spcBef>
            </a:pPr>
            <a:r>
              <a:rPr lang="en-US" altLang="zh-CN" dirty="0"/>
              <a:t>HAL</a:t>
            </a:r>
            <a:r>
              <a:rPr lang="zh-CN" altLang="en-US" dirty="0"/>
              <a:t>其产生就是为了将硬件操作和控制的共性抽象出来，向上层软件提供统一操控接口，以实现其它软件模块与底层硬件隔离。</a:t>
            </a:r>
          </a:p>
        </p:txBody>
      </p:sp>
      <p:sp>
        <p:nvSpPr>
          <p:cNvPr id="47107" name="灯片编号占位符 3"/>
          <p:cNvSpPr>
            <a:spLocks noGrp="1"/>
          </p:cNvSpPr>
          <p:nvPr>
            <p:ph type="sldNum" sz="quarter" idx="5"/>
          </p:nvPr>
        </p:nvSpPr>
        <p:spPr bwMode="auto">
          <a:noFill/>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pPr>
            <a:fld id="{71CECCA2-2AF0-4DD0-8D95-269826476865}" type="slidenum">
              <a:rPr lang="en-US" altLang="zh-CN"/>
              <a:pPr fontAlgn="base">
                <a:spcBef>
                  <a:spcPct val="0"/>
                </a:spcBef>
                <a:spcAft>
                  <a:spcPct val="0"/>
                </a:spcAft>
              </a:pPr>
              <a:t>30</a:t>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6"/>
          <p:cNvSpPr/>
          <p:nvPr/>
        </p:nvSpPr>
        <p:spPr bwMode="white">
          <a:xfrm>
            <a:off x="0" y="5970588"/>
            <a:ext cx="12192000" cy="887412"/>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Rectangle 9"/>
          <p:cNvSpPr/>
          <p:nvPr/>
        </p:nvSpPr>
        <p:spPr>
          <a:xfrm>
            <a:off x="-11721" y="6053143"/>
            <a:ext cx="2999154" cy="712787"/>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10"/>
          <p:cNvSpPr/>
          <p:nvPr/>
        </p:nvSpPr>
        <p:spPr>
          <a:xfrm>
            <a:off x="3145695" y="6043618"/>
            <a:ext cx="9046308" cy="714375"/>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Title 7"/>
          <p:cNvSpPr>
            <a:spLocks noGrp="1"/>
          </p:cNvSpPr>
          <p:nvPr>
            <p:ph type="ctrTitle"/>
          </p:nvPr>
        </p:nvSpPr>
        <p:spPr>
          <a:xfrm>
            <a:off x="3149600" y="4038600"/>
            <a:ext cx="8636000" cy="1828800"/>
          </a:xfrm>
        </p:spPr>
        <p:txBody>
          <a:bodyPr anchor="b"/>
          <a:lstStyle>
            <a:lvl1pPr>
              <a:defRPr cap="all" baseline="0"/>
            </a:lvl1pPr>
          </a:lstStyle>
          <a:p>
            <a:r>
              <a:rPr lang="zh-CN" altLang="en-US"/>
              <a:t>单击此处编辑母版标题样式</a:t>
            </a:r>
            <a:endParaRPr lang="en-US" dirty="0"/>
          </a:p>
        </p:txBody>
      </p:sp>
      <p:sp>
        <p:nvSpPr>
          <p:cNvPr id="9" name="Subtitle 8"/>
          <p:cNvSpPr>
            <a:spLocks noGrp="1"/>
          </p:cNvSpPr>
          <p:nvPr>
            <p:ph type="subTitle" idx="1"/>
          </p:nvPr>
        </p:nvSpPr>
        <p:spPr>
          <a:xfrm>
            <a:off x="3149600" y="6050037"/>
            <a:ext cx="8940800" cy="685800"/>
          </a:xfrm>
        </p:spPr>
        <p:txBody>
          <a:bodyPr anchor="ctr">
            <a:normAutofit/>
          </a:bodyPr>
          <a:lstStyle>
            <a:lvl1pPr marL="0" indent="0" algn="l">
              <a:buNone/>
              <a:defRPr sz="2600">
                <a:solidFill>
                  <a:srgbClr val="FFFFFF"/>
                </a:solidFill>
              </a:defRPr>
            </a:lvl1pPr>
            <a:lvl2pPr marL="457212" indent="0" algn="ctr">
              <a:buNone/>
            </a:lvl2pPr>
            <a:lvl3pPr marL="914423" indent="0" algn="ctr">
              <a:buNone/>
            </a:lvl3pPr>
            <a:lvl4pPr marL="1371634" indent="0" algn="ctr">
              <a:buNone/>
            </a:lvl4pPr>
            <a:lvl5pPr marL="1828846" indent="0" algn="ctr">
              <a:buNone/>
            </a:lvl5pPr>
            <a:lvl6pPr marL="2286057" indent="0" algn="ctr">
              <a:buNone/>
            </a:lvl6pPr>
            <a:lvl7pPr marL="2743269" indent="0" algn="ctr">
              <a:buNone/>
            </a:lvl7pPr>
            <a:lvl8pPr marL="3200480" indent="0" algn="ctr">
              <a:buNone/>
            </a:lvl8pPr>
            <a:lvl9pPr marL="3657691" indent="0" algn="ctr">
              <a:buNone/>
            </a:lvl9pPr>
          </a:lstStyle>
          <a:p>
            <a:r>
              <a:rPr lang="zh-CN" altLang="en-US"/>
              <a:t>单击此处编辑母版副标题样式</a:t>
            </a:r>
            <a:endParaRPr lang="en-US" dirty="0"/>
          </a:p>
        </p:txBody>
      </p:sp>
      <p:sp>
        <p:nvSpPr>
          <p:cNvPr id="7" name="Date Placeholder 27"/>
          <p:cNvSpPr>
            <a:spLocks noGrp="1"/>
          </p:cNvSpPr>
          <p:nvPr>
            <p:ph type="dt" sz="half" idx="10"/>
          </p:nvPr>
        </p:nvSpPr>
        <p:spPr>
          <a:xfrm>
            <a:off x="101600" y="6069013"/>
            <a:ext cx="2743200" cy="685800"/>
          </a:xfrm>
        </p:spPr>
        <p:txBody>
          <a:bodyPr>
            <a:noAutofit/>
          </a:bodyPr>
          <a:lstStyle>
            <a:lvl1pPr algn="ctr">
              <a:defRPr sz="2000" smtClean="0">
                <a:solidFill>
                  <a:srgbClr val="FFFFFF"/>
                </a:solidFill>
              </a:defRPr>
            </a:lvl1pPr>
          </a:lstStyle>
          <a:p>
            <a:pPr>
              <a:defRPr/>
            </a:pPr>
            <a:fld id="{B9E88442-FA29-468A-BFAB-A19ABB7F329D}" type="datetime8">
              <a:rPr lang="en-US"/>
              <a:pPr>
                <a:defRPr/>
              </a:pPr>
              <a:t>3/2/2021 8:17 AM</a:t>
            </a:fld>
            <a:endParaRPr lang="en-US" dirty="0"/>
          </a:p>
        </p:txBody>
      </p:sp>
      <p:sp>
        <p:nvSpPr>
          <p:cNvPr id="10" name="Footer Placeholder 16"/>
          <p:cNvSpPr>
            <a:spLocks noGrp="1"/>
          </p:cNvSpPr>
          <p:nvPr>
            <p:ph type="ftr" sz="quarter" idx="11"/>
          </p:nvPr>
        </p:nvSpPr>
        <p:spPr>
          <a:xfrm>
            <a:off x="2780324" y="236543"/>
            <a:ext cx="7823200" cy="365125"/>
          </a:xfrm>
        </p:spPr>
        <p:txBody>
          <a:bodyPr/>
          <a:lstStyle>
            <a:lvl1pPr algn="r">
              <a:defRPr dirty="0">
                <a:solidFill>
                  <a:schemeClr val="tx2"/>
                </a:solidFill>
              </a:defRPr>
            </a:lvl1pPr>
          </a:lstStyle>
          <a:p>
            <a:pPr>
              <a:defRPr/>
            </a:pPr>
            <a:endParaRPr lang="en-US"/>
          </a:p>
        </p:txBody>
      </p:sp>
      <p:sp>
        <p:nvSpPr>
          <p:cNvPr id="11" name="Slide Number Placeholder 28"/>
          <p:cNvSpPr>
            <a:spLocks noGrp="1"/>
          </p:cNvSpPr>
          <p:nvPr>
            <p:ph type="sldNum" sz="quarter" idx="12"/>
          </p:nvPr>
        </p:nvSpPr>
        <p:spPr>
          <a:xfrm>
            <a:off x="10668000" y="228600"/>
            <a:ext cx="1117600" cy="381000"/>
          </a:xfrm>
        </p:spPr>
        <p:txBody>
          <a:bodyPr/>
          <a:lstStyle>
            <a:lvl1pPr>
              <a:defRPr sz="1400" smtClean="0">
                <a:solidFill>
                  <a:schemeClr val="tx2"/>
                </a:solidFill>
              </a:defRPr>
            </a:lvl1pPr>
          </a:lstStyle>
          <a:p>
            <a:pPr>
              <a:defRPr/>
            </a:pPr>
            <a:fld id="{CFAF11C4-EA7C-4D74-AA92-C6F39C61D91C}" type="slidenum">
              <a:rPr lang="en-US"/>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13"/>
          <p:cNvSpPr>
            <a:spLocks noGrp="1"/>
          </p:cNvSpPr>
          <p:nvPr>
            <p:ph type="dt" sz="half" idx="10"/>
          </p:nvPr>
        </p:nvSpPr>
        <p:spPr/>
        <p:txBody>
          <a:bodyPr/>
          <a:lstStyle>
            <a:lvl1pPr>
              <a:defRPr/>
            </a:lvl1pPr>
          </a:lstStyle>
          <a:p>
            <a:pPr>
              <a:defRPr/>
            </a:pPr>
            <a:fld id="{C66C47D9-6679-4D99-B006-114970D68E20}" type="datetime8">
              <a:rPr lang="en-US"/>
              <a:pPr>
                <a:defRPr/>
              </a:pPr>
              <a:t>3/2/2021 8:17 AM</a:t>
            </a:fld>
            <a:endParaRPr lang="en-US" dirty="0"/>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7499BDA7-460E-41A4-933E-3F526BB28143}" type="slidenum">
              <a:rPr lang="en-US"/>
              <a:pPr>
                <a:defRPr/>
              </a:pPr>
              <a:t>‹#›</a:t>
            </a:fld>
            <a:endParaRPr lang="en-US" sz="1400" dirty="0">
              <a:solidFill>
                <a:srgbClr val="FFFFFF"/>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4" name="Rectangle 6"/>
          <p:cNvSpPr/>
          <p:nvPr/>
        </p:nvSpPr>
        <p:spPr bwMode="white">
          <a:xfrm>
            <a:off x="8128003" y="0"/>
            <a:ext cx="427893"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Rectangle 7"/>
          <p:cNvSpPr/>
          <p:nvPr/>
        </p:nvSpPr>
        <p:spPr>
          <a:xfrm>
            <a:off x="8188570" y="609600"/>
            <a:ext cx="3048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8"/>
          <p:cNvSpPr/>
          <p:nvPr/>
        </p:nvSpPr>
        <p:spPr>
          <a:xfrm>
            <a:off x="8188570" y="0"/>
            <a:ext cx="3048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Vertical Title 1"/>
          <p:cNvSpPr>
            <a:spLocks noGrp="1"/>
          </p:cNvSpPr>
          <p:nvPr>
            <p:ph type="title" orient="vert"/>
          </p:nvPr>
        </p:nvSpPr>
        <p:spPr>
          <a:xfrm>
            <a:off x="8737600" y="609607"/>
            <a:ext cx="2743200" cy="5516563"/>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09600" y="609600"/>
            <a:ext cx="7416800" cy="551656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3"/>
          <p:cNvSpPr>
            <a:spLocks noGrp="1"/>
          </p:cNvSpPr>
          <p:nvPr>
            <p:ph type="dt" sz="half" idx="10"/>
          </p:nvPr>
        </p:nvSpPr>
        <p:spPr>
          <a:xfrm>
            <a:off x="8737600" y="6248405"/>
            <a:ext cx="2946400" cy="365125"/>
          </a:xfrm>
        </p:spPr>
        <p:txBody>
          <a:bodyPr/>
          <a:lstStyle>
            <a:lvl1pPr>
              <a:defRPr/>
            </a:lvl1pPr>
          </a:lstStyle>
          <a:p>
            <a:pPr>
              <a:defRPr/>
            </a:pPr>
            <a:fld id="{78D81241-A884-4A07-8D69-F09B5AEA30F0}" type="datetime8">
              <a:rPr lang="en-US"/>
              <a:pPr>
                <a:defRPr/>
              </a:pPr>
              <a:t>3/2/2021 8:17 AM</a:t>
            </a:fld>
            <a:endParaRPr lang="en-US" dirty="0"/>
          </a:p>
        </p:txBody>
      </p:sp>
      <p:sp>
        <p:nvSpPr>
          <p:cNvPr id="8" name="Footer Placeholder 4"/>
          <p:cNvSpPr>
            <a:spLocks noGrp="1"/>
          </p:cNvSpPr>
          <p:nvPr>
            <p:ph type="ftr" sz="quarter" idx="11"/>
          </p:nvPr>
        </p:nvSpPr>
        <p:spPr>
          <a:xfrm>
            <a:off x="609600" y="6248405"/>
            <a:ext cx="7430478" cy="365125"/>
          </a:xfrm>
        </p:spPr>
        <p:txBody>
          <a:bodyPr/>
          <a:lstStyle>
            <a:lvl1pPr>
              <a:defRPr/>
            </a:lvl1pPr>
          </a:lstStyle>
          <a:p>
            <a:pPr>
              <a:defRPr/>
            </a:pPr>
            <a:endParaRPr lang="en-US"/>
          </a:p>
        </p:txBody>
      </p:sp>
      <p:sp>
        <p:nvSpPr>
          <p:cNvPr id="9" name="Slide Number Placeholder 5"/>
          <p:cNvSpPr>
            <a:spLocks noGrp="1"/>
          </p:cNvSpPr>
          <p:nvPr>
            <p:ph type="sldNum" sz="quarter" idx="12"/>
          </p:nvPr>
        </p:nvSpPr>
        <p:spPr>
          <a:xfrm rot="5400000">
            <a:off x="8075247" y="103558"/>
            <a:ext cx="533400" cy="326293"/>
          </a:xfrm>
        </p:spPr>
        <p:txBody>
          <a:bodyPr/>
          <a:lstStyle>
            <a:lvl1pPr>
              <a:defRPr/>
            </a:lvl1pPr>
          </a:lstStyle>
          <a:p>
            <a:pPr>
              <a:defRPr/>
            </a:pPr>
            <a:fld id="{FC522DC7-E145-44FF-9A40-E39FF976CDE5}" type="slidenum">
              <a:rPr lang="en-US"/>
              <a:pPr>
                <a:defRPr/>
              </a:pPr>
              <a:t>‹#›</a:t>
            </a:fld>
            <a:endParaRPr lang="en-US" sz="1400" dirty="0">
              <a:solidFill>
                <a:srgbClr val="FFFFFF"/>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16864" y="228600"/>
            <a:ext cx="10871200" cy="990600"/>
          </a:xfrm>
        </p:spPr>
        <p:txBody>
          <a:bodyPr/>
          <a:lstStyle/>
          <a:p>
            <a:r>
              <a:rPr lang="zh-CN" altLang="en-US"/>
              <a:t>单击此处编辑母版标题样式</a:t>
            </a:r>
            <a:endParaRPr lang="en-US" dirty="0"/>
          </a:p>
        </p:txBody>
      </p:sp>
      <p:sp>
        <p:nvSpPr>
          <p:cNvPr id="8" name="Content Placeholder 7"/>
          <p:cNvSpPr>
            <a:spLocks noGrp="1"/>
          </p:cNvSpPr>
          <p:nvPr>
            <p:ph sz="quarter" idx="1"/>
          </p:nvPr>
        </p:nvSpPr>
        <p:spPr>
          <a:xfrm>
            <a:off x="816864" y="1600200"/>
            <a:ext cx="10871200" cy="4495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3F96AD53-DD04-48AD-B606-B73C8AD4D703}" type="datetime8">
              <a:rPr lang="en-US"/>
              <a:pPr>
                <a:defRPr/>
              </a:pPr>
              <a:t>3/2/2021 8:17 AM</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sz="1400" smtClean="0">
                <a:solidFill>
                  <a:srgbClr val="FFFFFF"/>
                </a:solidFill>
              </a:defRPr>
            </a:lvl1pPr>
          </a:lstStyle>
          <a:p>
            <a:pPr>
              <a:defRPr/>
            </a:pPr>
            <a:fld id="{A030819B-5183-4D93-BF20-BE3AFE8D5884}"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4" name="Rectangle 6"/>
          <p:cNvSpPr/>
          <p:nvPr/>
        </p:nvSpPr>
        <p:spPr bwMode="white">
          <a:xfrm>
            <a:off x="0" y="1524000"/>
            <a:ext cx="12192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Rectangle 7"/>
          <p:cNvSpPr/>
          <p:nvPr/>
        </p:nvSpPr>
        <p:spPr>
          <a:xfrm>
            <a:off x="0" y="1600200"/>
            <a:ext cx="17272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8"/>
          <p:cNvSpPr/>
          <p:nvPr/>
        </p:nvSpPr>
        <p:spPr>
          <a:xfrm>
            <a:off x="1828800" y="1600200"/>
            <a:ext cx="103632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 name="Text Placeholder 2"/>
          <p:cNvSpPr>
            <a:spLocks noGrp="1"/>
          </p:cNvSpPr>
          <p:nvPr>
            <p:ph type="body" idx="1"/>
          </p:nvPr>
        </p:nvSpPr>
        <p:spPr>
          <a:xfrm>
            <a:off x="1828800" y="2743200"/>
            <a:ext cx="9497484" cy="1673225"/>
          </a:xfrm>
        </p:spPr>
        <p:txBody>
          <a:bodyPr/>
          <a:lstStyle>
            <a:lvl1pPr>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zh-CN" altLang="en-US"/>
              <a:t>单击此处编辑母版文本样式</a:t>
            </a:r>
          </a:p>
        </p:txBody>
      </p:sp>
      <p:sp>
        <p:nvSpPr>
          <p:cNvPr id="2" name="Title 1"/>
          <p:cNvSpPr>
            <a:spLocks noGrp="1"/>
          </p:cNvSpPr>
          <p:nvPr>
            <p:ph type="title"/>
          </p:nvPr>
        </p:nvSpPr>
        <p:spPr>
          <a:xfrm>
            <a:off x="1828800" y="1600200"/>
            <a:ext cx="10160000" cy="990600"/>
          </a:xfrm>
        </p:spPr>
        <p:txBody>
          <a:bodyPr/>
          <a:lstStyle>
            <a:lvl1pPr algn="l">
              <a:buNone/>
              <a:defRPr sz="4401" b="0" cap="none">
                <a:solidFill>
                  <a:srgbClr val="FFFFFF"/>
                </a:solidFill>
              </a:defRPr>
            </a:lvl1pPr>
          </a:lstStyle>
          <a:p>
            <a:r>
              <a:rPr lang="zh-CN" altLang="en-US"/>
              <a:t>单击此处编辑母版标题样式</a:t>
            </a:r>
            <a:endParaRPr lang="en-US" dirty="0"/>
          </a:p>
        </p:txBody>
      </p:sp>
      <p:sp>
        <p:nvSpPr>
          <p:cNvPr id="7" name="Date Placeholder 11"/>
          <p:cNvSpPr>
            <a:spLocks noGrp="1"/>
          </p:cNvSpPr>
          <p:nvPr>
            <p:ph type="dt" sz="half" idx="10"/>
          </p:nvPr>
        </p:nvSpPr>
        <p:spPr/>
        <p:txBody>
          <a:bodyPr/>
          <a:lstStyle>
            <a:lvl1pPr>
              <a:defRPr/>
            </a:lvl1pPr>
          </a:lstStyle>
          <a:p>
            <a:pPr>
              <a:defRPr/>
            </a:pPr>
            <a:fld id="{547C7198-2C51-4B9B-8F18-F0D9AAA375FB}" type="datetime8">
              <a:rPr lang="en-US"/>
              <a:pPr>
                <a:defRPr/>
              </a:pPr>
              <a:t>3/2/2021 8:17 AM</a:t>
            </a:fld>
            <a:endParaRPr lang="en-US"/>
          </a:p>
        </p:txBody>
      </p:sp>
      <p:sp>
        <p:nvSpPr>
          <p:cNvPr id="8" name="Slide Number Placeholder 12"/>
          <p:cNvSpPr>
            <a:spLocks noGrp="1"/>
          </p:cNvSpPr>
          <p:nvPr>
            <p:ph type="sldNum" sz="quarter" idx="11"/>
          </p:nvPr>
        </p:nvSpPr>
        <p:spPr>
          <a:xfrm>
            <a:off x="0" y="1752605"/>
            <a:ext cx="1727200" cy="701675"/>
          </a:xfrm>
        </p:spPr>
        <p:txBody>
          <a:bodyPr>
            <a:noAutofit/>
          </a:bodyPr>
          <a:lstStyle>
            <a:lvl1pPr>
              <a:defRPr sz="2400" smtClean="0">
                <a:solidFill>
                  <a:srgbClr val="FFFFFF"/>
                </a:solidFill>
              </a:defRPr>
            </a:lvl1pPr>
          </a:lstStyle>
          <a:p>
            <a:pPr>
              <a:defRPr/>
            </a:pPr>
            <a:fld id="{32EFC9E3-1DBB-4240-8DC3-B2FD352CF0B9}" type="slidenum">
              <a:rPr lang="en-US"/>
              <a:pPr>
                <a:defRPr/>
              </a:pPr>
              <a:t>‹#›</a:t>
            </a:fld>
            <a:endParaRPr lang="en-US" dirty="0"/>
          </a:p>
        </p:txBody>
      </p:sp>
      <p:sp>
        <p:nvSpPr>
          <p:cNvPr id="9" name="Footer Placeholder 13"/>
          <p:cNvSpPr>
            <a:spLocks noGrp="1"/>
          </p:cNvSpPr>
          <p:nvPr>
            <p:ph type="ftr" sz="quarter" idx="12"/>
          </p:nvPr>
        </p:nvSpPr>
        <p:spPr/>
        <p:txBody>
          <a:bodyPr/>
          <a:lstStyle>
            <a:lvl1pPr>
              <a:defRPr/>
            </a:lvl1pPr>
          </a:lstStyle>
          <a:p>
            <a:pPr>
              <a:defRPr/>
            </a:pP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9" name="Content Placeholder 8"/>
          <p:cNvSpPr>
            <a:spLocks noGrp="1"/>
          </p:cNvSpPr>
          <p:nvPr>
            <p:ph sz="quarter" idx="1"/>
          </p:nvPr>
        </p:nvSpPr>
        <p:spPr>
          <a:xfrm>
            <a:off x="812800" y="1589567"/>
            <a:ext cx="5181600" cy="45720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1" name="Content Placeholder 10"/>
          <p:cNvSpPr>
            <a:spLocks noGrp="1"/>
          </p:cNvSpPr>
          <p:nvPr>
            <p:ph sz="quarter" idx="2"/>
          </p:nvPr>
        </p:nvSpPr>
        <p:spPr>
          <a:xfrm>
            <a:off x="6459868" y="1589567"/>
            <a:ext cx="5181600" cy="45720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7"/>
          <p:cNvSpPr>
            <a:spLocks noGrp="1"/>
          </p:cNvSpPr>
          <p:nvPr>
            <p:ph type="dt" sz="half" idx="10"/>
          </p:nvPr>
        </p:nvSpPr>
        <p:spPr/>
        <p:txBody>
          <a:bodyPr rtlCol="0"/>
          <a:lstStyle>
            <a:lvl1pPr>
              <a:defRPr/>
            </a:lvl1pPr>
          </a:lstStyle>
          <a:p>
            <a:pPr>
              <a:defRPr/>
            </a:pPr>
            <a:fld id="{8D8D9BB5-2E63-405A-B8E6-322F62194A65}" type="datetime8">
              <a:rPr lang="en-US"/>
              <a:pPr>
                <a:defRPr/>
              </a:pPr>
              <a:t>3/2/2021 8:17 AM</a:t>
            </a:fld>
            <a:endParaRPr lang="en-US"/>
          </a:p>
        </p:txBody>
      </p:sp>
      <p:sp>
        <p:nvSpPr>
          <p:cNvPr id="6" name="Slide Number Placeholder 9"/>
          <p:cNvSpPr>
            <a:spLocks noGrp="1"/>
          </p:cNvSpPr>
          <p:nvPr>
            <p:ph type="sldNum" sz="quarter" idx="11"/>
          </p:nvPr>
        </p:nvSpPr>
        <p:spPr/>
        <p:txBody>
          <a:bodyPr rtlCol="0"/>
          <a:lstStyle>
            <a:lvl1pPr>
              <a:defRPr sz="1400">
                <a:solidFill>
                  <a:srgbClr val="FFFFFF"/>
                </a:solidFill>
              </a:defRPr>
            </a:lvl1pPr>
          </a:lstStyle>
          <a:p>
            <a:pPr>
              <a:defRPr/>
            </a:pPr>
            <a:fld id="{1781363D-EFC4-4C3E-9E8A-7DC2DFD68833}" type="slidenum">
              <a:rPr lang="en-US"/>
              <a:pPr>
                <a:defRPr/>
              </a:pPr>
              <a:t>‹#›</a:t>
            </a:fld>
            <a:endParaRPr lang="en-US"/>
          </a:p>
        </p:txBody>
      </p:sp>
      <p:sp>
        <p:nvSpPr>
          <p:cNvPr id="7" name="Footer Placeholder 11"/>
          <p:cNvSpPr>
            <a:spLocks noGrp="1"/>
          </p:cNvSpPr>
          <p:nvPr>
            <p:ph type="ftr" sz="quarter" idx="12"/>
          </p:nvPr>
        </p:nvSpPr>
        <p:spPr/>
        <p:txBody>
          <a:bodyPr rtlCol="0"/>
          <a:lstStyle>
            <a:lvl1pPr>
              <a:defRPr/>
            </a:lvl1pPr>
          </a:lstStyle>
          <a:p>
            <a:pPr>
              <a:defRPr/>
            </a:pP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711200" y="273050"/>
            <a:ext cx="10871200" cy="869950"/>
          </a:xfrm>
        </p:spPr>
        <p:txBody>
          <a:bodyPr/>
          <a:lstStyle>
            <a:lvl1pPr>
              <a:defRPr/>
            </a:lvl1pPr>
          </a:lstStyle>
          <a:p>
            <a:r>
              <a:rPr lang="zh-CN" altLang="en-US"/>
              <a:t>单击此处编辑母版标题样式</a:t>
            </a:r>
            <a:endParaRPr lang="en-US" dirty="0"/>
          </a:p>
        </p:txBody>
      </p:sp>
      <p:sp>
        <p:nvSpPr>
          <p:cNvPr id="11" name="Content Placeholder 10"/>
          <p:cNvSpPr>
            <a:spLocks noGrp="1"/>
          </p:cNvSpPr>
          <p:nvPr>
            <p:ph sz="quarter" idx="2"/>
          </p:nvPr>
        </p:nvSpPr>
        <p:spPr>
          <a:xfrm>
            <a:off x="812800" y="2438400"/>
            <a:ext cx="5181600" cy="35814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3" name="Content Placeholder 12"/>
          <p:cNvSpPr>
            <a:spLocks noGrp="1"/>
          </p:cNvSpPr>
          <p:nvPr>
            <p:ph sz="quarter" idx="4"/>
          </p:nvPr>
        </p:nvSpPr>
        <p:spPr>
          <a:xfrm>
            <a:off x="6499988" y="2276872"/>
            <a:ext cx="5181600" cy="35814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6" name="Text Placeholder 15"/>
          <p:cNvSpPr>
            <a:spLocks noGrp="1"/>
          </p:cNvSpPr>
          <p:nvPr>
            <p:ph type="body" sz="quarter" idx="1"/>
          </p:nvPr>
        </p:nvSpPr>
        <p:spPr>
          <a:xfrm>
            <a:off x="812800" y="1752600"/>
            <a:ext cx="5181600" cy="640080"/>
          </a:xfrm>
          <a:solidFill>
            <a:schemeClr val="accent2"/>
          </a:solidFill>
        </p:spPr>
        <p:txBody>
          <a:bodyPr rtlCol="0" anchor="ctr"/>
          <a:lstStyle>
            <a:lvl1pPr marL="0" indent="0">
              <a:buFontTx/>
              <a:buNone/>
              <a:defRPr sz="2000" b="1">
                <a:solidFill>
                  <a:srgbClr val="FFFFFF"/>
                </a:solidFill>
              </a:defRPr>
            </a:lvl1pPr>
          </a:lstStyle>
          <a:p>
            <a:pPr lvl="0"/>
            <a:r>
              <a:rPr lang="zh-CN" altLang="en-US"/>
              <a:t>单击此处编辑母版文本样式</a:t>
            </a:r>
          </a:p>
        </p:txBody>
      </p:sp>
      <p:sp>
        <p:nvSpPr>
          <p:cNvPr id="15" name="Text Placeholder 14"/>
          <p:cNvSpPr>
            <a:spLocks noGrp="1"/>
          </p:cNvSpPr>
          <p:nvPr>
            <p:ph type="body" sz="quarter" idx="3"/>
          </p:nvPr>
        </p:nvSpPr>
        <p:spPr>
          <a:xfrm>
            <a:off x="6400800" y="1752600"/>
            <a:ext cx="5181600" cy="640080"/>
          </a:xfrm>
          <a:solidFill>
            <a:schemeClr val="accent4"/>
          </a:solidFill>
        </p:spPr>
        <p:txBody>
          <a:bodyPr rtlCol="0" anchor="ctr"/>
          <a:lstStyle>
            <a:lvl1pPr marL="0" indent="0">
              <a:buFontTx/>
              <a:buNone/>
              <a:defRPr sz="2000" b="1">
                <a:solidFill>
                  <a:srgbClr val="FFFFFF"/>
                </a:solidFill>
              </a:defRPr>
            </a:lvl1pPr>
          </a:lstStyle>
          <a:p>
            <a:pPr lvl="0"/>
            <a:r>
              <a:rPr lang="zh-CN" altLang="en-US"/>
              <a:t>单击此处编辑母版文本样式</a:t>
            </a:r>
          </a:p>
        </p:txBody>
      </p:sp>
      <p:sp>
        <p:nvSpPr>
          <p:cNvPr id="7" name="Date Placeholder 9"/>
          <p:cNvSpPr>
            <a:spLocks noGrp="1"/>
          </p:cNvSpPr>
          <p:nvPr>
            <p:ph type="dt" sz="half" idx="10"/>
          </p:nvPr>
        </p:nvSpPr>
        <p:spPr/>
        <p:txBody>
          <a:bodyPr rtlCol="0"/>
          <a:lstStyle>
            <a:lvl1pPr>
              <a:defRPr/>
            </a:lvl1pPr>
          </a:lstStyle>
          <a:p>
            <a:pPr>
              <a:defRPr/>
            </a:pPr>
            <a:fld id="{AB3CC947-9A44-472E-ADA7-43650940EF8B}" type="datetime8">
              <a:rPr lang="en-US"/>
              <a:pPr>
                <a:defRPr/>
              </a:pPr>
              <a:t>3/2/2021 8:17 AM</a:t>
            </a:fld>
            <a:endParaRPr lang="en-US"/>
          </a:p>
        </p:txBody>
      </p:sp>
      <p:sp>
        <p:nvSpPr>
          <p:cNvPr id="8" name="Slide Number Placeholder 11"/>
          <p:cNvSpPr>
            <a:spLocks noGrp="1"/>
          </p:cNvSpPr>
          <p:nvPr>
            <p:ph type="sldNum" sz="quarter" idx="11"/>
          </p:nvPr>
        </p:nvSpPr>
        <p:spPr/>
        <p:txBody>
          <a:bodyPr rtlCol="0"/>
          <a:lstStyle>
            <a:lvl1pPr>
              <a:defRPr sz="1400">
                <a:solidFill>
                  <a:srgbClr val="FFFFFF"/>
                </a:solidFill>
              </a:defRPr>
            </a:lvl1pPr>
          </a:lstStyle>
          <a:p>
            <a:pPr>
              <a:defRPr/>
            </a:pPr>
            <a:fld id="{9D4D4F33-BAA2-4087-90B4-B5DCA0623C9A}" type="slidenum">
              <a:rPr lang="en-US"/>
              <a:pPr>
                <a:defRPr/>
              </a:pPr>
              <a:t>‹#›</a:t>
            </a:fld>
            <a:endParaRPr lang="en-US"/>
          </a:p>
        </p:txBody>
      </p:sp>
      <p:sp>
        <p:nvSpPr>
          <p:cNvPr id="9" name="Footer Placeholder 13"/>
          <p:cNvSpPr>
            <a:spLocks noGrp="1"/>
          </p:cNvSpPr>
          <p:nvPr>
            <p:ph type="ftr" sz="quarter" idx="12"/>
          </p:nvPr>
        </p:nvSpPr>
        <p:spPr/>
        <p:txBody>
          <a:bodyPr rtlCol="0"/>
          <a:lstStyle>
            <a:lvl1pPr>
              <a:defRPr/>
            </a:lvl1pPr>
          </a:lstStyle>
          <a:p>
            <a:pPr>
              <a:defRPr/>
            </a:pP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Date Placeholder 2"/>
          <p:cNvSpPr>
            <a:spLocks noGrp="1"/>
          </p:cNvSpPr>
          <p:nvPr>
            <p:ph type="dt" sz="half" idx="10"/>
          </p:nvPr>
        </p:nvSpPr>
        <p:spPr/>
        <p:txBody>
          <a:bodyPr/>
          <a:lstStyle>
            <a:lvl1pPr>
              <a:defRPr/>
            </a:lvl1pPr>
          </a:lstStyle>
          <a:p>
            <a:pPr>
              <a:defRPr/>
            </a:pPr>
            <a:fld id="{F94BA940-8698-4CBB-AC2C-9264B210BFB7}" type="datetime8">
              <a:rPr lang="en-US"/>
              <a:pPr>
                <a:defRPr/>
              </a:pPr>
              <a:t>3/2/2021 8:17 AM</a:t>
            </a:fld>
            <a:endParaRPr lang="en-US"/>
          </a:p>
        </p:txBody>
      </p:sp>
      <p:sp>
        <p:nvSpPr>
          <p:cNvPr id="4" name="Footer Placeholder 3"/>
          <p:cNvSpPr>
            <a:spLocks noGrp="1"/>
          </p:cNvSpPr>
          <p:nvPr>
            <p:ph type="ftr" sz="quarter" idx="11"/>
          </p:nvPr>
        </p:nvSpPr>
        <p:spPr/>
        <p:txBody>
          <a:bodyPr/>
          <a:lstStyle>
            <a:lvl1pPr>
              <a:defRPr/>
            </a:lvl1pPr>
          </a:lstStyle>
          <a:p>
            <a:pPr>
              <a:defRPr/>
            </a:pPr>
            <a:endParaRPr lang="en-US"/>
          </a:p>
        </p:txBody>
      </p:sp>
      <p:sp>
        <p:nvSpPr>
          <p:cNvPr id="5" name="Slide Number Placeholder 4"/>
          <p:cNvSpPr>
            <a:spLocks noGrp="1"/>
          </p:cNvSpPr>
          <p:nvPr>
            <p:ph type="sldNum" sz="quarter" idx="12"/>
          </p:nvPr>
        </p:nvSpPr>
        <p:spPr/>
        <p:txBody>
          <a:bodyPr/>
          <a:lstStyle>
            <a:lvl1pPr>
              <a:defRPr sz="1400" smtClean="0">
                <a:solidFill>
                  <a:srgbClr val="FFFFFF"/>
                </a:solidFill>
              </a:defRPr>
            </a:lvl1pPr>
          </a:lstStyle>
          <a:p>
            <a:pPr>
              <a:defRPr/>
            </a:pPr>
            <a:fld id="{A771E1C0-546C-4EA5-A9F0-B416E4566B34}" type="slidenum">
              <a:rPr lang="en-US"/>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fld id="{8C60BE98-0B83-464B-B66B-8CD9D9CED9BC}" type="datetime8">
              <a:rPr lang="en-US"/>
              <a:pPr>
                <a:defRPr/>
              </a:pPr>
              <a:t>3/2/2021 8:17 AM</a:t>
            </a:fld>
            <a:endParaRPr lang="en-US"/>
          </a:p>
        </p:txBody>
      </p:sp>
      <p:sp>
        <p:nvSpPr>
          <p:cNvPr id="3" name="Footer Placeholder 2"/>
          <p:cNvSpPr>
            <a:spLocks noGrp="1"/>
          </p:cNvSpPr>
          <p:nvPr>
            <p:ph type="ftr" sz="quarter" idx="11"/>
          </p:nvPr>
        </p:nvSpPr>
        <p:spPr/>
        <p:txBody>
          <a:bodyPr/>
          <a:lstStyle>
            <a:lvl1pPr>
              <a:defRPr/>
            </a:lvl1pPr>
          </a:lstStyle>
          <a:p>
            <a:pPr>
              <a:defRPr/>
            </a:pPr>
            <a:endParaRPr lang="en-US"/>
          </a:p>
        </p:txBody>
      </p:sp>
      <p:sp>
        <p:nvSpPr>
          <p:cNvPr id="4" name="Slide Number Placeholder 3"/>
          <p:cNvSpPr>
            <a:spLocks noGrp="1"/>
          </p:cNvSpPr>
          <p:nvPr>
            <p:ph type="sldNum" sz="quarter" idx="12"/>
          </p:nvPr>
        </p:nvSpPr>
        <p:spPr>
          <a:xfrm>
            <a:off x="0" y="6248400"/>
            <a:ext cx="711200" cy="381000"/>
          </a:xfrm>
        </p:spPr>
        <p:txBody>
          <a:bodyPr/>
          <a:lstStyle>
            <a:lvl1pPr>
              <a:defRPr sz="1400" smtClean="0">
                <a:solidFill>
                  <a:schemeClr val="tx2"/>
                </a:solidFill>
              </a:defRPr>
            </a:lvl1pPr>
          </a:lstStyle>
          <a:p>
            <a:pPr>
              <a:defRPr/>
            </a:pPr>
            <a:fld id="{8623A61B-D292-4174-88CC-FD20AF3B259C}" type="slidenum">
              <a:rPr lang="en-US"/>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pic>
        <p:nvPicPr>
          <p:cNvPr id="4" name="Picture 7" descr="sm_pencil.png"/>
          <p:cNvPicPr>
            <a:picLocks noChangeAspect="1"/>
          </p:cNvPicPr>
          <p:nvPr userDrawn="1"/>
        </p:nvPicPr>
        <p:blipFill>
          <a:blip r:embed="rId2"/>
          <a:srcRect/>
          <a:stretch>
            <a:fillRect/>
          </a:stretch>
        </p:blipFill>
        <p:spPr bwMode="auto">
          <a:xfrm>
            <a:off x="816711" y="1755780"/>
            <a:ext cx="2153138" cy="2144713"/>
          </a:xfrm>
          <a:prstGeom prst="rect">
            <a:avLst/>
          </a:prstGeom>
          <a:noFill/>
          <a:ln w="50800" cap="sq" cmpd="dbl">
            <a:solidFill>
              <a:schemeClr val="accent2"/>
            </a:solidFill>
            <a:miter lim="800000"/>
            <a:headEnd/>
            <a:tailEnd/>
          </a:ln>
        </p:spPr>
      </p:pic>
      <p:sp>
        <p:nvSpPr>
          <p:cNvPr id="2" name="Title 1"/>
          <p:cNvSpPr>
            <a:spLocks noGrp="1"/>
          </p:cNvSpPr>
          <p:nvPr>
            <p:ph type="title"/>
          </p:nvPr>
        </p:nvSpPr>
        <p:spPr>
          <a:xfrm>
            <a:off x="812800" y="273050"/>
            <a:ext cx="10769600" cy="869950"/>
          </a:xfrm>
        </p:spPr>
        <p:txBody>
          <a:bodyPr/>
          <a:lstStyle>
            <a:lvl1pPr algn="l">
              <a:buNone/>
              <a:defRPr sz="4401" b="0"/>
            </a:lvl1pPr>
          </a:lstStyle>
          <a:p>
            <a:r>
              <a:rPr lang="zh-CN" altLang="en-US"/>
              <a:t>单击此处编辑母版标题样式</a:t>
            </a:r>
            <a:endParaRPr lang="en-US" dirty="0"/>
          </a:p>
        </p:txBody>
      </p:sp>
      <p:sp>
        <p:nvSpPr>
          <p:cNvPr id="9" name="Content Placeholder 8"/>
          <p:cNvSpPr>
            <a:spLocks noGrp="1"/>
          </p:cNvSpPr>
          <p:nvPr>
            <p:ph sz="quarter" idx="1"/>
          </p:nvPr>
        </p:nvSpPr>
        <p:spPr>
          <a:xfrm>
            <a:off x="3149600" y="1752600"/>
            <a:ext cx="8534400" cy="44196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lvl1pPr>
              <a:defRPr/>
            </a:lvl1pPr>
          </a:lstStyle>
          <a:p>
            <a:pPr>
              <a:defRPr/>
            </a:pPr>
            <a:fld id="{5375CE3F-4BBE-422C-91D9-4DEB9881D407}" type="datetime8">
              <a:rPr lang="en-US"/>
              <a:pPr>
                <a:defRPr/>
              </a:pPr>
              <a:t>3/2/2021 8:17 AM</a:t>
            </a:fld>
            <a:endParaRPr lang="en-US"/>
          </a:p>
        </p:txBody>
      </p:sp>
      <p:sp>
        <p:nvSpPr>
          <p:cNvPr id="6" name="Footer Placeholder 5"/>
          <p:cNvSpPr>
            <a:spLocks noGrp="1"/>
          </p:cNvSpPr>
          <p:nvPr>
            <p:ph type="ftr" sz="quarter" idx="11"/>
          </p:nvPr>
        </p:nvSpPr>
        <p:spPr/>
        <p:txBody>
          <a:bodyPr/>
          <a:lstStyle>
            <a:lvl1pPr>
              <a:defRPr/>
            </a:lvl1pPr>
          </a:lstStyle>
          <a:p>
            <a:pPr>
              <a:defRPr/>
            </a:pPr>
            <a:endParaRPr lang="en-US"/>
          </a:p>
        </p:txBody>
      </p:sp>
      <p:sp>
        <p:nvSpPr>
          <p:cNvPr id="7" name="Slide Number Placeholder 6"/>
          <p:cNvSpPr>
            <a:spLocks noGrp="1"/>
          </p:cNvSpPr>
          <p:nvPr>
            <p:ph type="sldNum" sz="quarter" idx="12"/>
          </p:nvPr>
        </p:nvSpPr>
        <p:spPr/>
        <p:txBody>
          <a:bodyPr/>
          <a:lstStyle>
            <a:lvl1pPr>
              <a:defRPr sz="1400" smtClean="0">
                <a:solidFill>
                  <a:srgbClr val="FFFFFF"/>
                </a:solidFill>
              </a:defRPr>
            </a:lvl1pPr>
          </a:lstStyle>
          <a:p>
            <a:pPr>
              <a:defRPr/>
            </a:pPr>
            <a:fld id="{F19D48CE-683B-4CF5-89A5-18972E3FCE07}" type="slidenum">
              <a:rPr lang="en-US"/>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5" name="Rectangle 7"/>
          <p:cNvSpPr/>
          <p:nvPr/>
        </p:nvSpPr>
        <p:spPr bwMode="white">
          <a:xfrm>
            <a:off x="-11723" y="4572005"/>
            <a:ext cx="12192000" cy="887413"/>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8"/>
          <p:cNvSpPr/>
          <p:nvPr/>
        </p:nvSpPr>
        <p:spPr>
          <a:xfrm>
            <a:off x="-11720" y="4664075"/>
            <a:ext cx="1949938" cy="712788"/>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Rectangle 9"/>
          <p:cNvSpPr/>
          <p:nvPr/>
        </p:nvSpPr>
        <p:spPr>
          <a:xfrm>
            <a:off x="2061311" y="4654550"/>
            <a:ext cx="10130692" cy="712788"/>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10"/>
          <p:cNvSpPr/>
          <p:nvPr/>
        </p:nvSpPr>
        <p:spPr bwMode="white">
          <a:xfrm>
            <a:off x="1930400" y="3"/>
            <a:ext cx="134816" cy="6867525"/>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 name="Text Placeholder 3"/>
          <p:cNvSpPr>
            <a:spLocks noGrp="1"/>
          </p:cNvSpPr>
          <p:nvPr>
            <p:ph type="body" sz="half" idx="2"/>
          </p:nvPr>
        </p:nvSpPr>
        <p:spPr>
          <a:xfrm>
            <a:off x="2133600" y="5486400"/>
            <a:ext cx="97536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a:r>
              <a:rPr lang="zh-CN" altLang="en-US"/>
              <a:t>单击此处编辑母版文本样式</a:t>
            </a:r>
          </a:p>
        </p:txBody>
      </p:sp>
      <p:sp>
        <p:nvSpPr>
          <p:cNvPr id="2" name="Title 1"/>
          <p:cNvSpPr>
            <a:spLocks noGrp="1"/>
          </p:cNvSpPr>
          <p:nvPr>
            <p:ph type="title"/>
          </p:nvPr>
        </p:nvSpPr>
        <p:spPr>
          <a:xfrm>
            <a:off x="2133600" y="4648200"/>
            <a:ext cx="9753600" cy="685800"/>
          </a:xfrm>
        </p:spPr>
        <p:txBody>
          <a:bodyPr/>
          <a:lstStyle>
            <a:lvl1pPr algn="l">
              <a:buNone/>
              <a:defRPr sz="2800" b="0">
                <a:solidFill>
                  <a:srgbClr val="FFFFFF"/>
                </a:solidFill>
              </a:defRPr>
            </a:lvl1pPr>
          </a:lstStyle>
          <a:p>
            <a:r>
              <a:rPr lang="zh-CN" altLang="en-US"/>
              <a:t>单击此处编辑母版标题样式</a:t>
            </a:r>
            <a:endParaRPr lang="en-US" dirty="0"/>
          </a:p>
        </p:txBody>
      </p:sp>
      <p:sp>
        <p:nvSpPr>
          <p:cNvPr id="3" name="Picture Placeholder 2"/>
          <p:cNvSpPr>
            <a:spLocks noGrp="1"/>
          </p:cNvSpPr>
          <p:nvPr>
            <p:ph type="pic" idx="1"/>
          </p:nvPr>
        </p:nvSpPr>
        <p:spPr>
          <a:xfrm>
            <a:off x="2080768" y="0"/>
            <a:ext cx="10111232" cy="4568952"/>
          </a:xfrm>
          <a:solidFill>
            <a:schemeClr val="accent1">
              <a:tint val="40000"/>
            </a:schemeClr>
          </a:solidFill>
          <a:ln>
            <a:noFill/>
          </a:ln>
        </p:spPr>
        <p:txBody>
          <a:bodyPr>
            <a:normAutofit/>
          </a:bodyPr>
          <a:lstStyle>
            <a:lvl1pPr marL="0" indent="0">
              <a:buNone/>
              <a:defRPr sz="3200"/>
            </a:lvl1pPr>
          </a:lstStyle>
          <a:p>
            <a:pPr lvl="0"/>
            <a:r>
              <a:rPr lang="zh-CN" altLang="en-US" noProof="0"/>
              <a:t>单击图标添加图片</a:t>
            </a:r>
            <a:endParaRPr lang="en-US" noProof="0" dirty="0"/>
          </a:p>
        </p:txBody>
      </p:sp>
      <p:sp>
        <p:nvSpPr>
          <p:cNvPr id="9" name="Date Placeholder 11"/>
          <p:cNvSpPr>
            <a:spLocks noGrp="1"/>
          </p:cNvSpPr>
          <p:nvPr>
            <p:ph type="dt" sz="half" idx="10"/>
          </p:nvPr>
        </p:nvSpPr>
        <p:spPr>
          <a:xfrm>
            <a:off x="8331200" y="6248405"/>
            <a:ext cx="3556000" cy="365125"/>
          </a:xfrm>
        </p:spPr>
        <p:txBody>
          <a:bodyPr rtlCol="0"/>
          <a:lstStyle>
            <a:lvl1pPr>
              <a:defRPr/>
            </a:lvl1pPr>
          </a:lstStyle>
          <a:p>
            <a:pPr>
              <a:defRPr/>
            </a:pPr>
            <a:fld id="{DC0CDA5E-82F6-4964-9CE7-33DE37BA0F73}" type="datetime8">
              <a:rPr lang="en-US"/>
              <a:pPr>
                <a:defRPr/>
              </a:pPr>
              <a:t>3/2/2021 8:17 AM</a:t>
            </a:fld>
            <a:endParaRPr lang="en-US"/>
          </a:p>
        </p:txBody>
      </p:sp>
      <p:sp>
        <p:nvSpPr>
          <p:cNvPr id="10" name="Slide Number Placeholder 12"/>
          <p:cNvSpPr>
            <a:spLocks noGrp="1"/>
          </p:cNvSpPr>
          <p:nvPr>
            <p:ph type="sldNum" sz="quarter" idx="11"/>
          </p:nvPr>
        </p:nvSpPr>
        <p:spPr>
          <a:xfrm>
            <a:off x="0" y="4667255"/>
            <a:ext cx="1930400" cy="663575"/>
          </a:xfrm>
        </p:spPr>
        <p:txBody>
          <a:bodyPr rtlCol="0"/>
          <a:lstStyle>
            <a:lvl1pPr>
              <a:defRPr sz="2800" smtClean="0">
                <a:solidFill>
                  <a:srgbClr val="FFFFFF"/>
                </a:solidFill>
              </a:defRPr>
            </a:lvl1pPr>
          </a:lstStyle>
          <a:p>
            <a:pPr>
              <a:defRPr/>
            </a:pPr>
            <a:fld id="{04FE04EF-5E24-46A7-80BF-4A08A7E235D9}" type="slidenum">
              <a:rPr lang="en-US"/>
              <a:pPr>
                <a:defRPr/>
              </a:pPr>
              <a:t>‹#›</a:t>
            </a:fld>
            <a:endParaRPr lang="en-US" dirty="0"/>
          </a:p>
        </p:txBody>
      </p:sp>
      <p:sp>
        <p:nvSpPr>
          <p:cNvPr id="11" name="Footer Placeholder 13"/>
          <p:cNvSpPr>
            <a:spLocks noGrp="1"/>
          </p:cNvSpPr>
          <p:nvPr>
            <p:ph type="ftr" sz="quarter" idx="12"/>
          </p:nvPr>
        </p:nvSpPr>
        <p:spPr>
          <a:xfrm>
            <a:off x="2133600" y="6248405"/>
            <a:ext cx="6096000" cy="365125"/>
          </a:xfrm>
        </p:spPr>
        <p:txBody>
          <a:bodyPr rtlCol="0"/>
          <a:lstStyle>
            <a:lvl1pPr>
              <a:defRPr/>
            </a:lvl1pPr>
          </a:lstStyle>
          <a:p>
            <a:pPr>
              <a:defRPr/>
            </a:pP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21"/>
          <p:cNvSpPr>
            <a:spLocks noGrp="1"/>
          </p:cNvSpPr>
          <p:nvPr>
            <p:ph type="title"/>
          </p:nvPr>
        </p:nvSpPr>
        <p:spPr bwMode="auto">
          <a:xfrm>
            <a:off x="812800" y="228600"/>
            <a:ext cx="108712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Text Placeholder 12"/>
          <p:cNvSpPr>
            <a:spLocks noGrp="1"/>
          </p:cNvSpPr>
          <p:nvPr>
            <p:ph type="body" idx="1"/>
          </p:nvPr>
        </p:nvSpPr>
        <p:spPr bwMode="auto">
          <a:xfrm>
            <a:off x="816708" y="1600205"/>
            <a:ext cx="108712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4" name="Date Placeholder 13"/>
          <p:cNvSpPr>
            <a:spLocks noGrp="1"/>
          </p:cNvSpPr>
          <p:nvPr>
            <p:ph type="dt" sz="half" idx="2"/>
          </p:nvPr>
        </p:nvSpPr>
        <p:spPr>
          <a:xfrm>
            <a:off x="8128000" y="6248405"/>
            <a:ext cx="3556000" cy="365125"/>
          </a:xfrm>
          <a:prstGeom prst="rect">
            <a:avLst/>
          </a:prstGeom>
        </p:spPr>
        <p:txBody>
          <a:bodyPr vert="horz" anchor="ctr" anchorCtr="0"/>
          <a:lstStyle>
            <a:lvl1pPr algn="l" fontAlgn="auto">
              <a:spcBef>
                <a:spcPts val="0"/>
              </a:spcBef>
              <a:spcAft>
                <a:spcPts val="0"/>
              </a:spcAft>
              <a:defRPr sz="1400" smtClean="0">
                <a:solidFill>
                  <a:schemeClr val="tx2"/>
                </a:solidFill>
                <a:latin typeface="+mn-lt"/>
                <a:ea typeface="+mn-ea"/>
              </a:defRPr>
            </a:lvl1pPr>
          </a:lstStyle>
          <a:p>
            <a:pPr>
              <a:defRPr/>
            </a:pPr>
            <a:fld id="{459F4806-BC46-407E-AFE5-2BA27B573B81}" type="datetime8">
              <a:rPr lang="en-US"/>
              <a:pPr>
                <a:defRPr/>
              </a:pPr>
              <a:t>3/2/2021 8:17 AM</a:t>
            </a:fld>
            <a:endParaRPr lang="en-US" dirty="0"/>
          </a:p>
        </p:txBody>
      </p:sp>
      <p:sp>
        <p:nvSpPr>
          <p:cNvPr id="3" name="Footer Placeholder 2"/>
          <p:cNvSpPr>
            <a:spLocks noGrp="1"/>
          </p:cNvSpPr>
          <p:nvPr>
            <p:ph type="ftr" sz="quarter" idx="3"/>
          </p:nvPr>
        </p:nvSpPr>
        <p:spPr>
          <a:xfrm>
            <a:off x="812800" y="6248405"/>
            <a:ext cx="7227278" cy="365125"/>
          </a:xfrm>
          <a:prstGeom prst="rect">
            <a:avLst/>
          </a:prstGeom>
        </p:spPr>
        <p:txBody>
          <a:bodyPr vert="horz" anchor="ctr"/>
          <a:lstStyle>
            <a:lvl1pPr algn="r" fontAlgn="auto">
              <a:spcBef>
                <a:spcPts val="0"/>
              </a:spcBef>
              <a:spcAft>
                <a:spcPts val="0"/>
              </a:spcAft>
              <a:defRPr sz="1400" dirty="0">
                <a:solidFill>
                  <a:schemeClr val="tx2"/>
                </a:solidFill>
                <a:latin typeface="+mn-lt"/>
                <a:ea typeface="+mn-ea"/>
              </a:defRPr>
            </a:lvl1pPr>
          </a:lstStyle>
          <a:p>
            <a:pPr>
              <a:defRPr/>
            </a:pPr>
            <a:endParaRPr lang="en-US"/>
          </a:p>
        </p:txBody>
      </p:sp>
      <p:sp>
        <p:nvSpPr>
          <p:cNvPr id="7" name="Rectangle 6"/>
          <p:cNvSpPr/>
          <p:nvPr/>
        </p:nvSpPr>
        <p:spPr bwMode="white">
          <a:xfrm>
            <a:off x="0" y="1235075"/>
            <a:ext cx="12192000" cy="31908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7"/>
          <p:cNvSpPr/>
          <p:nvPr/>
        </p:nvSpPr>
        <p:spPr>
          <a:xfrm>
            <a:off x="0" y="1279525"/>
            <a:ext cx="7112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Rectangle 8"/>
          <p:cNvSpPr/>
          <p:nvPr/>
        </p:nvSpPr>
        <p:spPr>
          <a:xfrm>
            <a:off x="787404" y="1279525"/>
            <a:ext cx="11404599"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 name="Slide Number Placeholder 22"/>
          <p:cNvSpPr>
            <a:spLocks noGrp="1"/>
          </p:cNvSpPr>
          <p:nvPr>
            <p:ph type="sldNum" sz="quarter" idx="4"/>
          </p:nvPr>
        </p:nvSpPr>
        <p:spPr>
          <a:xfrm>
            <a:off x="0" y="1271593"/>
            <a:ext cx="711200" cy="244475"/>
          </a:xfrm>
          <a:prstGeom prst="rect">
            <a:avLst/>
          </a:prstGeom>
        </p:spPr>
        <p:txBody>
          <a:bodyPr vert="horz" anchor="ctr" anchorCtr="0">
            <a:normAutofit/>
          </a:bodyPr>
          <a:lstStyle>
            <a:lvl1pPr algn="ctr" fontAlgn="auto">
              <a:spcBef>
                <a:spcPts val="0"/>
              </a:spcBef>
              <a:spcAft>
                <a:spcPts val="0"/>
              </a:spcAft>
              <a:defRPr sz="1200" b="1" smtClean="0">
                <a:solidFill>
                  <a:schemeClr val="tx2"/>
                </a:solidFill>
                <a:latin typeface="+mn-lt"/>
                <a:ea typeface="+mn-ea"/>
              </a:defRPr>
            </a:lvl1pPr>
          </a:lstStyle>
          <a:p>
            <a:pPr>
              <a:defRPr/>
            </a:pPr>
            <a:fld id="{8BD71E5C-4F19-48FC-9B8F-008FF9BEC0C2}"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05" r:id="rId10"/>
    <p:sldLayoutId id="2147483715" r:id="rId11"/>
  </p:sldLayoutIdLst>
  <p:txStyles>
    <p:titleStyle>
      <a:lvl1pPr algn="l" rtl="0" fontAlgn="base">
        <a:spcBef>
          <a:spcPct val="0"/>
        </a:spcBef>
        <a:spcAft>
          <a:spcPct val="0"/>
        </a:spcAft>
        <a:defRPr sz="4401" kern="1200">
          <a:solidFill>
            <a:schemeClr val="tx2"/>
          </a:solidFill>
          <a:latin typeface="+mj-lt"/>
          <a:ea typeface="+mj-ea"/>
          <a:cs typeface="+mj-cs"/>
        </a:defRPr>
      </a:lvl1pPr>
      <a:lvl2pPr algn="l" rtl="0" fontAlgn="base">
        <a:spcBef>
          <a:spcPct val="0"/>
        </a:spcBef>
        <a:spcAft>
          <a:spcPct val="0"/>
        </a:spcAft>
        <a:defRPr sz="4401">
          <a:solidFill>
            <a:schemeClr val="tx2"/>
          </a:solidFill>
          <a:latin typeface="Tw Cen MT" pitchFamily="34" charset="0"/>
        </a:defRPr>
      </a:lvl2pPr>
      <a:lvl3pPr algn="l" rtl="0" fontAlgn="base">
        <a:spcBef>
          <a:spcPct val="0"/>
        </a:spcBef>
        <a:spcAft>
          <a:spcPct val="0"/>
        </a:spcAft>
        <a:defRPr sz="4401">
          <a:solidFill>
            <a:schemeClr val="tx2"/>
          </a:solidFill>
          <a:latin typeface="Tw Cen MT" pitchFamily="34" charset="0"/>
        </a:defRPr>
      </a:lvl3pPr>
      <a:lvl4pPr algn="l" rtl="0" fontAlgn="base">
        <a:spcBef>
          <a:spcPct val="0"/>
        </a:spcBef>
        <a:spcAft>
          <a:spcPct val="0"/>
        </a:spcAft>
        <a:defRPr sz="4401">
          <a:solidFill>
            <a:schemeClr val="tx2"/>
          </a:solidFill>
          <a:latin typeface="Tw Cen MT" pitchFamily="34" charset="0"/>
        </a:defRPr>
      </a:lvl4pPr>
      <a:lvl5pPr algn="l" rtl="0" fontAlgn="base">
        <a:spcBef>
          <a:spcPct val="0"/>
        </a:spcBef>
        <a:spcAft>
          <a:spcPct val="0"/>
        </a:spcAft>
        <a:defRPr sz="4401">
          <a:solidFill>
            <a:schemeClr val="tx2"/>
          </a:solidFill>
          <a:latin typeface="Tw Cen MT" pitchFamily="34" charset="0"/>
        </a:defRPr>
      </a:lvl5pPr>
      <a:lvl6pPr marL="457212" algn="l" rtl="0" fontAlgn="base">
        <a:spcBef>
          <a:spcPct val="0"/>
        </a:spcBef>
        <a:spcAft>
          <a:spcPct val="0"/>
        </a:spcAft>
        <a:defRPr sz="4401">
          <a:solidFill>
            <a:schemeClr val="tx2"/>
          </a:solidFill>
          <a:latin typeface="Tw Cen MT" pitchFamily="34" charset="0"/>
        </a:defRPr>
      </a:lvl6pPr>
      <a:lvl7pPr marL="914423" algn="l" rtl="0" fontAlgn="base">
        <a:spcBef>
          <a:spcPct val="0"/>
        </a:spcBef>
        <a:spcAft>
          <a:spcPct val="0"/>
        </a:spcAft>
        <a:defRPr sz="4401">
          <a:solidFill>
            <a:schemeClr val="tx2"/>
          </a:solidFill>
          <a:latin typeface="Tw Cen MT" pitchFamily="34" charset="0"/>
        </a:defRPr>
      </a:lvl7pPr>
      <a:lvl8pPr marL="1371634" algn="l" rtl="0" fontAlgn="base">
        <a:spcBef>
          <a:spcPct val="0"/>
        </a:spcBef>
        <a:spcAft>
          <a:spcPct val="0"/>
        </a:spcAft>
        <a:defRPr sz="4401">
          <a:solidFill>
            <a:schemeClr val="tx2"/>
          </a:solidFill>
          <a:latin typeface="Tw Cen MT" pitchFamily="34" charset="0"/>
        </a:defRPr>
      </a:lvl8pPr>
      <a:lvl9pPr marL="1828846" algn="l" rtl="0" fontAlgn="base">
        <a:spcBef>
          <a:spcPct val="0"/>
        </a:spcBef>
        <a:spcAft>
          <a:spcPct val="0"/>
        </a:spcAft>
        <a:defRPr sz="4401">
          <a:solidFill>
            <a:schemeClr val="tx2"/>
          </a:solidFill>
          <a:latin typeface="Tw Cen MT" pitchFamily="34" charset="0"/>
        </a:defRPr>
      </a:lvl9pPr>
    </p:titleStyle>
    <p:bodyStyle>
      <a:lvl1pPr marL="319096" indent="-319096" algn="l" rtl="0" fontAlgn="base">
        <a:spcBef>
          <a:spcPts val="700"/>
        </a:spcBef>
        <a:spcAft>
          <a:spcPct val="0"/>
        </a:spcAft>
        <a:buClr>
          <a:schemeClr val="accent2"/>
        </a:buClr>
        <a:buSzPct val="60000"/>
        <a:buFont typeface="Wingdings" pitchFamily="2" charset="2"/>
        <a:buChar char=""/>
        <a:defRPr sz="2900" kern="1200">
          <a:solidFill>
            <a:schemeClr val="tx1"/>
          </a:solidFill>
          <a:latin typeface="+mn-lt"/>
          <a:ea typeface="+mn-ea"/>
          <a:cs typeface="+mn-cs"/>
        </a:defRPr>
      </a:lvl1pPr>
      <a:lvl2pPr marL="639779" indent="-273057" algn="l" rtl="0" fontAlgn="base">
        <a:spcBef>
          <a:spcPts val="550"/>
        </a:spcBef>
        <a:spcAft>
          <a:spcPct val="0"/>
        </a:spcAft>
        <a:buClr>
          <a:schemeClr val="accent1"/>
        </a:buClr>
        <a:buSzPct val="70000"/>
        <a:buFont typeface="Wingdings 2" pitchFamily="18" charset="2"/>
        <a:buChar char=""/>
        <a:defRPr sz="2600" kern="1200">
          <a:solidFill>
            <a:schemeClr val="tx1"/>
          </a:solidFill>
          <a:latin typeface="+mn-lt"/>
          <a:ea typeface="+mn-ea"/>
          <a:cs typeface="+mn-cs"/>
        </a:defRPr>
      </a:lvl2pPr>
      <a:lvl3pPr marL="914423" indent="-228606" algn="l" rtl="0" fontAlgn="base">
        <a:spcBef>
          <a:spcPts val="500"/>
        </a:spcBef>
        <a:spcAft>
          <a:spcPct val="0"/>
        </a:spcAft>
        <a:buClr>
          <a:schemeClr val="accent2"/>
        </a:buClr>
        <a:buSzPct val="75000"/>
        <a:buFont typeface="Wingdings" pitchFamily="2" charset="2"/>
        <a:buChar char=""/>
        <a:defRPr sz="2300" kern="1200">
          <a:solidFill>
            <a:schemeClr val="tx1"/>
          </a:solidFill>
          <a:latin typeface="+mn-lt"/>
          <a:ea typeface="+mn-ea"/>
          <a:cs typeface="+mn-cs"/>
        </a:defRPr>
      </a:lvl3pPr>
      <a:lvl4pPr marL="1371634" indent="-228606" algn="l" rtl="0" fontAlgn="base">
        <a:spcBef>
          <a:spcPts val="400"/>
        </a:spcBef>
        <a:spcAft>
          <a:spcPct val="0"/>
        </a:spcAft>
        <a:buClr>
          <a:srgbClr val="C32D2E"/>
        </a:buClr>
        <a:buSzPct val="75000"/>
        <a:buFont typeface="Wingdings" pitchFamily="2" charset="2"/>
        <a:buChar char=""/>
        <a:defRPr sz="2000" kern="1200">
          <a:solidFill>
            <a:schemeClr val="tx1"/>
          </a:solidFill>
          <a:latin typeface="+mn-lt"/>
          <a:ea typeface="+mn-ea"/>
          <a:cs typeface="+mn-cs"/>
        </a:defRPr>
      </a:lvl4pPr>
      <a:lvl5pPr marL="1828846" indent="-228606" algn="l" rtl="0" fontAlgn="base">
        <a:spcBef>
          <a:spcPts val="400"/>
        </a:spcBef>
        <a:spcAft>
          <a:spcPct val="0"/>
        </a:spcAft>
        <a:buClr>
          <a:srgbClr val="84AA33"/>
        </a:buClr>
        <a:buSzPct val="65000"/>
        <a:buFont typeface="Wingdings" pitchFamily="2" charset="2"/>
        <a:buChar char=""/>
        <a:defRPr sz="2000" kern="1200">
          <a:solidFill>
            <a:schemeClr val="tx1"/>
          </a:solidFill>
          <a:latin typeface="+mn-lt"/>
          <a:ea typeface="+mn-ea"/>
          <a:cs typeface="+mn-cs"/>
        </a:defRPr>
      </a:lvl5pPr>
      <a:lvl6pPr marL="2103173" indent="-228606" algn="l" rtl="0" eaLnBrk="1" latinLnBrk="0" hangingPunct="1">
        <a:spcBef>
          <a:spcPct val="20000"/>
        </a:spcBef>
        <a:buClr>
          <a:schemeClr val="accent1"/>
        </a:buClr>
        <a:buFont typeface="Wingdings"/>
        <a:buChar char="§"/>
        <a:defRPr sz="1800" kern="1200" baseline="0">
          <a:solidFill>
            <a:schemeClr val="tx1"/>
          </a:solidFill>
          <a:latin typeface="+mn-lt"/>
          <a:ea typeface="+mn-ea"/>
          <a:cs typeface="+mn-cs"/>
        </a:defRPr>
      </a:lvl6pPr>
      <a:lvl7pPr marL="2377499" indent="-228606" algn="l" rtl="0" eaLnBrk="1" latinLnBrk="0" hangingPunct="1">
        <a:spcBef>
          <a:spcPct val="20000"/>
        </a:spcBef>
        <a:buClr>
          <a:schemeClr val="accent2"/>
        </a:buClr>
        <a:buFont typeface="Wingdings"/>
        <a:buChar char="§"/>
        <a:defRPr sz="1800" kern="1200" baseline="0">
          <a:solidFill>
            <a:schemeClr val="tx1"/>
          </a:solidFill>
          <a:latin typeface="+mn-lt"/>
          <a:ea typeface="+mn-ea"/>
          <a:cs typeface="+mn-cs"/>
        </a:defRPr>
      </a:lvl7pPr>
      <a:lvl8pPr marL="2651826" indent="-228606" algn="l" rtl="0" eaLnBrk="1" latinLnBrk="0" hangingPunct="1">
        <a:spcBef>
          <a:spcPct val="20000"/>
        </a:spcBef>
        <a:buClr>
          <a:schemeClr val="accent3"/>
        </a:buClr>
        <a:buFont typeface="Wingdings"/>
        <a:buChar char="§"/>
        <a:defRPr sz="1800" kern="1200" baseline="0">
          <a:solidFill>
            <a:schemeClr val="tx1"/>
          </a:solidFill>
          <a:latin typeface="+mn-lt"/>
          <a:ea typeface="+mn-ea"/>
          <a:cs typeface="+mn-cs"/>
        </a:defRPr>
      </a:lvl8pPr>
      <a:lvl9pPr marL="2926153" indent="-228606" algn="l" rtl="0" eaLnBrk="1" latinLnBrk="0" hangingPunct="1">
        <a:spcBef>
          <a:spcPct val="20000"/>
        </a:spcBef>
        <a:buClr>
          <a:schemeClr val="accent4"/>
        </a:buClr>
        <a:buFont typeface="Wingdings"/>
        <a:buChar char="§"/>
        <a:defRPr sz="1800" kern="1200" baseline="0">
          <a:solidFill>
            <a:schemeClr val="tx1"/>
          </a:solidFill>
          <a:latin typeface="+mn-lt"/>
          <a:ea typeface="+mn-ea"/>
          <a:cs typeface="+mn-cs"/>
        </a:defRPr>
      </a:lvl9pPr>
    </p:bodyStyle>
    <p:otherStyle>
      <a:lvl1pPr marL="0" algn="l" rtl="0" eaLnBrk="1" hangingPunct="1">
        <a:defRPr kern="1200">
          <a:solidFill>
            <a:schemeClr val="tx1"/>
          </a:solidFill>
          <a:latin typeface="+mn-lt"/>
          <a:ea typeface="+mn-ea"/>
          <a:cs typeface="+mn-cs"/>
        </a:defRPr>
      </a:lvl1pPr>
      <a:lvl2pPr marL="457212" algn="l" rtl="0" eaLnBrk="1" hangingPunct="1">
        <a:defRPr kern="1200">
          <a:solidFill>
            <a:schemeClr val="tx1"/>
          </a:solidFill>
          <a:latin typeface="+mn-lt"/>
          <a:ea typeface="+mn-ea"/>
          <a:cs typeface="+mn-cs"/>
        </a:defRPr>
      </a:lvl2pPr>
      <a:lvl3pPr marL="914423" algn="l" rtl="0" eaLnBrk="1" hangingPunct="1">
        <a:defRPr kern="1200">
          <a:solidFill>
            <a:schemeClr val="tx1"/>
          </a:solidFill>
          <a:latin typeface="+mn-lt"/>
          <a:ea typeface="+mn-ea"/>
          <a:cs typeface="+mn-cs"/>
        </a:defRPr>
      </a:lvl3pPr>
      <a:lvl4pPr marL="1371634" algn="l" rtl="0" eaLnBrk="1" hangingPunct="1">
        <a:defRPr kern="1200">
          <a:solidFill>
            <a:schemeClr val="tx1"/>
          </a:solidFill>
          <a:latin typeface="+mn-lt"/>
          <a:ea typeface="+mn-ea"/>
          <a:cs typeface="+mn-cs"/>
        </a:defRPr>
      </a:lvl4pPr>
      <a:lvl5pPr marL="1828846" algn="l" rtl="0" eaLnBrk="1" hangingPunct="1">
        <a:defRPr kern="1200">
          <a:solidFill>
            <a:schemeClr val="tx1"/>
          </a:solidFill>
          <a:latin typeface="+mn-lt"/>
          <a:ea typeface="+mn-ea"/>
          <a:cs typeface="+mn-cs"/>
        </a:defRPr>
      </a:lvl5pPr>
      <a:lvl6pPr marL="2286057" algn="l" rtl="0" eaLnBrk="1" hangingPunct="1">
        <a:defRPr kern="1200">
          <a:solidFill>
            <a:schemeClr val="tx1"/>
          </a:solidFill>
          <a:latin typeface="+mn-lt"/>
          <a:ea typeface="+mn-ea"/>
          <a:cs typeface="+mn-cs"/>
        </a:defRPr>
      </a:lvl6pPr>
      <a:lvl7pPr marL="2743269" algn="l" rtl="0" eaLnBrk="1" hangingPunct="1">
        <a:defRPr kern="1200">
          <a:solidFill>
            <a:schemeClr val="tx1"/>
          </a:solidFill>
          <a:latin typeface="+mn-lt"/>
          <a:ea typeface="+mn-ea"/>
          <a:cs typeface="+mn-cs"/>
        </a:defRPr>
      </a:lvl7pPr>
      <a:lvl8pPr marL="3200480" algn="l" rtl="0" eaLnBrk="1" hangingPunct="1">
        <a:defRPr kern="1200">
          <a:solidFill>
            <a:schemeClr val="tx1"/>
          </a:solidFill>
          <a:latin typeface="+mn-lt"/>
          <a:ea typeface="+mn-ea"/>
          <a:cs typeface="+mn-cs"/>
        </a:defRPr>
      </a:lvl8pPr>
      <a:lvl9pPr marL="3657691" algn="l" rtl="0" eaLnBrk="1" hangingPunct="1">
        <a:defRPr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 Target="slide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3.png"/><Relationship Id="rId10" Type="http://schemas.openxmlformats.org/officeDocument/2006/relationships/image" Target="../media/image48.png"/><Relationship Id="rId4" Type="http://schemas.openxmlformats.org/officeDocument/2006/relationships/image" Target="../media/image42.png"/><Relationship Id="rId9" Type="http://schemas.openxmlformats.org/officeDocument/2006/relationships/image" Target="../media/image47.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22.xml"/><Relationship Id="rId18" Type="http://schemas.openxmlformats.org/officeDocument/2006/relationships/slide" Target="slide23.xml"/><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9.png"/><Relationship Id="rId17" Type="http://schemas.openxmlformats.org/officeDocument/2006/relationships/slide" Target="slide73.xml"/><Relationship Id="rId2" Type="http://schemas.openxmlformats.org/officeDocument/2006/relationships/notesSlide" Target="../notesSlides/notesSlide4.xml"/><Relationship Id="rId16" Type="http://schemas.openxmlformats.org/officeDocument/2006/relationships/slide" Target="slide59.xml"/><Relationship Id="rId20" Type="http://schemas.openxmlformats.org/officeDocument/2006/relationships/slide" Target="slide43.xml"/><Relationship Id="rId1" Type="http://schemas.openxmlformats.org/officeDocument/2006/relationships/slideLayout" Target="../slideLayouts/slideLayout8.xml"/><Relationship Id="rId6" Type="http://schemas.openxmlformats.org/officeDocument/2006/relationships/diagramColors" Target="../diagrams/colors1.xml"/><Relationship Id="rId11" Type="http://schemas.openxmlformats.org/officeDocument/2006/relationships/image" Target="../media/image8.png"/><Relationship Id="rId5" Type="http://schemas.openxmlformats.org/officeDocument/2006/relationships/diagramQuickStyle" Target="../diagrams/quickStyle1.xml"/><Relationship Id="rId15" Type="http://schemas.openxmlformats.org/officeDocument/2006/relationships/slide" Target="slide53.xml"/><Relationship Id="rId10" Type="http://schemas.openxmlformats.org/officeDocument/2006/relationships/slide" Target="slide9.xml"/><Relationship Id="rId19" Type="http://schemas.openxmlformats.org/officeDocument/2006/relationships/slide" Target="slide37.xml"/><Relationship Id="rId4" Type="http://schemas.openxmlformats.org/officeDocument/2006/relationships/diagramLayout" Target="../diagrams/layout1.xml"/><Relationship Id="rId9" Type="http://schemas.openxmlformats.org/officeDocument/2006/relationships/image" Target="../media/image7.png"/><Relationship Id="rId14" Type="http://schemas.openxmlformats.org/officeDocument/2006/relationships/image" Target="../media/image10.png"/></Relationships>
</file>

<file path=ppt/slides/_rels/slide60.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slide" Target="slide6.xml"/><Relationship Id="rId1" Type="http://schemas.openxmlformats.org/officeDocument/2006/relationships/slideLayout" Target="../slideLayouts/slideLayout7.xml"/><Relationship Id="rId5" Type="http://schemas.openxmlformats.org/officeDocument/2006/relationships/image" Target="../media/image63.png"/><Relationship Id="rId4" Type="http://schemas.openxmlformats.org/officeDocument/2006/relationships/image" Target="../media/image62.png"/></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slide" Target="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0.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a:xfrm>
            <a:off x="3431704" y="776645"/>
            <a:ext cx="5544616" cy="2940388"/>
          </a:xfrm>
        </p:spPr>
        <p:txBody>
          <a:bodyPr>
            <a:normAutofit/>
          </a:bodyPr>
          <a:lstStyle/>
          <a:p>
            <a:pPr fontAlgn="auto">
              <a:spcBef>
                <a:spcPts val="0"/>
              </a:spcBef>
              <a:spcAft>
                <a:spcPts val="0"/>
              </a:spcAft>
              <a:defRPr/>
            </a:pPr>
            <a:r>
              <a:rPr lang="zh-CN" altLang="zh-CN" sz="6000" b="1" dirty="0"/>
              <a:t>嵌入式系统原理</a:t>
            </a:r>
            <a:br>
              <a:rPr lang="zh-CN" altLang="zh-CN" dirty="0"/>
            </a:br>
            <a:br>
              <a:rPr lang="en-US" altLang="zh-CN" sz="4800" dirty="0">
                <a:solidFill>
                  <a:srgbClr val="3891A7">
                    <a:lumMod val="75000"/>
                  </a:srgbClr>
                </a:solidFill>
                <a:ea typeface="宋体" pitchFamily="2" charset="-122"/>
              </a:rPr>
            </a:br>
            <a:endParaRPr lang="zh-CN" altLang="en-US" sz="4800" dirty="0">
              <a:solidFill>
                <a:srgbClr val="3891A7">
                  <a:lumMod val="75000"/>
                </a:srgbClr>
              </a:solidFill>
              <a:ea typeface="宋体" pitchFamily="2" charset="-122"/>
            </a:endParaRPr>
          </a:p>
        </p:txBody>
      </p:sp>
      <p:sp>
        <p:nvSpPr>
          <p:cNvPr id="3" name="文本框 2">
            <a:extLst>
              <a:ext uri="{FF2B5EF4-FFF2-40B4-BE49-F238E27FC236}">
                <a16:creationId xmlns:a16="http://schemas.microsoft.com/office/drawing/2014/main" id="{6948FE14-882C-4BDE-BA55-036FF992258B}"/>
              </a:ext>
            </a:extLst>
          </p:cNvPr>
          <p:cNvSpPr txBox="1"/>
          <p:nvPr/>
        </p:nvSpPr>
        <p:spPr>
          <a:xfrm>
            <a:off x="2423592" y="3459019"/>
            <a:ext cx="7488832" cy="2185214"/>
          </a:xfrm>
          <a:prstGeom prst="rect">
            <a:avLst/>
          </a:prstGeom>
          <a:noFill/>
        </p:spPr>
        <p:txBody>
          <a:bodyPr wrap="square" rtlCol="0">
            <a:spAutoFit/>
          </a:bodyPr>
          <a:lstStyle/>
          <a:p>
            <a:pPr algn="ctr"/>
            <a:r>
              <a:rPr lang="zh-CN" altLang="en-US" sz="4000" b="1" dirty="0"/>
              <a:t>陈 草</a:t>
            </a:r>
            <a:r>
              <a:rPr lang="zh-CN" altLang="en-US" sz="2400" dirty="0"/>
              <a:t> </a:t>
            </a:r>
            <a:endParaRPr lang="en-US" altLang="zh-CN" sz="2400" dirty="0"/>
          </a:p>
          <a:p>
            <a:r>
              <a:rPr lang="en-US" altLang="zh-CN" sz="2400" b="1" dirty="0"/>
              <a:t>Tel:15084417921 </a:t>
            </a:r>
          </a:p>
          <a:p>
            <a:r>
              <a:rPr lang="en-US" altLang="zh-CN" sz="2400" b="1" dirty="0"/>
              <a:t>QQ:845056422 </a:t>
            </a:r>
          </a:p>
          <a:p>
            <a:r>
              <a:rPr lang="en-US" altLang="zh-CN" sz="2400" b="1" dirty="0"/>
              <a:t>E-mail:13120212277@163.com</a:t>
            </a:r>
          </a:p>
          <a:p>
            <a:r>
              <a:rPr lang="en-US" altLang="zh-CN" sz="2400" b="1" dirty="0"/>
              <a:t>Github: github.com/Chencao0928/ARM</a:t>
            </a:r>
          </a:p>
        </p:txBody>
      </p:sp>
      <p:sp>
        <p:nvSpPr>
          <p:cNvPr id="9" name="矩形 8">
            <a:extLst>
              <a:ext uri="{FF2B5EF4-FFF2-40B4-BE49-F238E27FC236}">
                <a16:creationId xmlns:a16="http://schemas.microsoft.com/office/drawing/2014/main" id="{85675DA2-EF81-4CD8-878B-328E6CF21DAE}"/>
              </a:ext>
            </a:extLst>
          </p:cNvPr>
          <p:cNvSpPr/>
          <p:nvPr/>
        </p:nvSpPr>
        <p:spPr>
          <a:xfrm>
            <a:off x="0" y="6021288"/>
            <a:ext cx="12192000"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11C09B26-10CF-4D85-8D3D-65424FD7D405}"/>
              </a:ext>
            </a:extLst>
          </p:cNvPr>
          <p:cNvSpPr txBox="1"/>
          <p:nvPr/>
        </p:nvSpPr>
        <p:spPr>
          <a:xfrm>
            <a:off x="4079776" y="6237312"/>
            <a:ext cx="3960440" cy="369332"/>
          </a:xfrm>
          <a:prstGeom prst="rect">
            <a:avLst/>
          </a:prstGeom>
          <a:noFill/>
        </p:spPr>
        <p:txBody>
          <a:bodyPr wrap="square" rtlCol="0">
            <a:spAutoFit/>
          </a:bodyPr>
          <a:lstStyle/>
          <a:p>
            <a:r>
              <a:rPr lang="zh-CN" altLang="en-US" dirty="0"/>
              <a:t>重庆三峡学院计算机科学与工程学院</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标题 1"/>
          <p:cNvSpPr>
            <a:spLocks noGrp="1"/>
          </p:cNvSpPr>
          <p:nvPr>
            <p:ph type="title"/>
          </p:nvPr>
        </p:nvSpPr>
        <p:spPr/>
        <p:txBody>
          <a:bodyPr/>
          <a:lstStyle/>
          <a:p>
            <a:r>
              <a:rPr lang="zh-CN" altLang="en-US" sz="3200" b="1" dirty="0">
                <a:solidFill>
                  <a:srgbClr val="000000"/>
                </a:solidFill>
                <a:latin typeface="楷体" pitchFamily="49" charset="-122"/>
                <a:ea typeface="楷体" pitchFamily="49" charset="-122"/>
              </a:rPr>
              <a:t>一、现代计算机技术的两大分支</a:t>
            </a:r>
            <a:endParaRPr lang="en-US" altLang="zh-CN" sz="3200" b="1" dirty="0">
              <a:solidFill>
                <a:srgbClr val="000000"/>
              </a:solidFill>
              <a:latin typeface="楷体" pitchFamily="49" charset="-122"/>
              <a:ea typeface="楷体" pitchFamily="49" charset="-122"/>
            </a:endParaRPr>
          </a:p>
        </p:txBody>
      </p:sp>
      <p:sp>
        <p:nvSpPr>
          <p:cNvPr id="11" name="文本框 10"/>
          <p:cNvSpPr txBox="1"/>
          <p:nvPr/>
        </p:nvSpPr>
        <p:spPr>
          <a:xfrm>
            <a:off x="1568165" y="1916832"/>
            <a:ext cx="9055670" cy="4176733"/>
          </a:xfrm>
          <a:prstGeom prst="rect">
            <a:avLst/>
          </a:prstGeom>
          <a:noFill/>
        </p:spPr>
        <p:txBody>
          <a:bodyPr wrap="square">
            <a:spAutoFit/>
          </a:bodyPr>
          <a:lstStyle/>
          <a:p>
            <a:pPr marL="457212" indent="-457212" fontAlgn="auto">
              <a:lnSpc>
                <a:spcPts val="3000"/>
              </a:lnSpc>
              <a:spcBef>
                <a:spcPts val="700"/>
              </a:spcBef>
              <a:spcAft>
                <a:spcPts val="0"/>
              </a:spcAft>
              <a:buClr>
                <a:srgbClr val="3891A7"/>
              </a:buClr>
              <a:buSzPct val="90000"/>
              <a:buFont typeface="Wingdings" panose="05000000000000000000" pitchFamily="2" charset="2"/>
              <a:buChar char="u"/>
              <a:defRPr/>
            </a:pPr>
            <a:r>
              <a:rPr lang="zh-CN" altLang="en-US" sz="3200" dirty="0">
                <a:solidFill>
                  <a:prstClr val="black"/>
                </a:solidFill>
                <a:latin typeface="楷体" panose="02010609060101010101" pitchFamily="49" charset="-122"/>
                <a:ea typeface="楷体" panose="02010609060101010101" pitchFamily="49" charset="-122"/>
              </a:rPr>
              <a:t>电子数字计算机诞生于</a:t>
            </a:r>
            <a:r>
              <a:rPr lang="en-US" altLang="zh-CN"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1946</a:t>
            </a:r>
            <a:r>
              <a:rPr lang="zh-CN" altLang="en-US" sz="3200" dirty="0">
                <a:solidFill>
                  <a:prstClr val="black"/>
                </a:solidFill>
                <a:latin typeface="楷体" panose="02010609060101010101" pitchFamily="49" charset="-122"/>
                <a:ea typeface="楷体" panose="02010609060101010101" pitchFamily="49" charset="-122"/>
              </a:rPr>
              <a:t>年，在长期历程中，计算机是供养在特殊的机房中，实现数值计算的大型昂贵设备。</a:t>
            </a:r>
            <a:endParaRPr lang="en-US" altLang="zh-CN" sz="3200" dirty="0">
              <a:solidFill>
                <a:prstClr val="black"/>
              </a:solidFill>
              <a:latin typeface="楷体" panose="02010609060101010101" pitchFamily="49" charset="-122"/>
              <a:ea typeface="楷体" panose="02010609060101010101" pitchFamily="49" charset="-122"/>
            </a:endParaRPr>
          </a:p>
          <a:p>
            <a:pPr fontAlgn="auto">
              <a:lnSpc>
                <a:spcPts val="3000"/>
              </a:lnSpc>
              <a:spcBef>
                <a:spcPts val="700"/>
              </a:spcBef>
              <a:spcAft>
                <a:spcPts val="0"/>
              </a:spcAft>
              <a:buClr>
                <a:srgbClr val="3891A7"/>
              </a:buClr>
              <a:buSzPct val="90000"/>
              <a:defRPr/>
            </a:pPr>
            <a:endParaRPr lang="en-US" altLang="zh-CN" sz="3200" dirty="0">
              <a:solidFill>
                <a:prstClr val="black"/>
              </a:solidFill>
              <a:latin typeface="楷体" panose="02010609060101010101" pitchFamily="49" charset="-122"/>
              <a:ea typeface="楷体" panose="02010609060101010101" pitchFamily="49" charset="-122"/>
            </a:endParaRPr>
          </a:p>
          <a:p>
            <a:pPr fontAlgn="auto">
              <a:lnSpc>
                <a:spcPts val="3000"/>
              </a:lnSpc>
              <a:spcBef>
                <a:spcPts val="700"/>
              </a:spcBef>
              <a:spcAft>
                <a:spcPts val="0"/>
              </a:spcAft>
              <a:buClr>
                <a:srgbClr val="3891A7"/>
              </a:buClr>
              <a:buSzPct val="90000"/>
              <a:defRPr/>
            </a:pPr>
            <a:endParaRPr lang="zh-CN" altLang="en-US" sz="3200" dirty="0">
              <a:solidFill>
                <a:prstClr val="black"/>
              </a:solidFill>
              <a:latin typeface="楷体" panose="02010609060101010101" pitchFamily="49" charset="-122"/>
              <a:ea typeface="楷体" panose="02010609060101010101" pitchFamily="49" charset="-122"/>
            </a:endParaRPr>
          </a:p>
          <a:p>
            <a:pPr marL="457212" indent="-457212" fontAlgn="auto">
              <a:lnSpc>
                <a:spcPts val="3000"/>
              </a:lnSpc>
              <a:spcBef>
                <a:spcPts val="700"/>
              </a:spcBef>
              <a:spcAft>
                <a:spcPts val="0"/>
              </a:spcAft>
              <a:buClr>
                <a:srgbClr val="3891A7"/>
              </a:buClr>
              <a:buSzPct val="90000"/>
              <a:buFont typeface="Wingdings" panose="05000000000000000000" pitchFamily="2" charset="2"/>
              <a:buChar char="u"/>
              <a:defRPr/>
            </a:pPr>
            <a:r>
              <a:rPr lang="zh-CN" altLang="en-US" sz="3200" dirty="0">
                <a:solidFill>
                  <a:prstClr val="black"/>
                </a:solidFill>
                <a:latin typeface="楷体" panose="02010609060101010101" pitchFamily="49" charset="-122"/>
                <a:ea typeface="楷体" panose="02010609060101010101" pitchFamily="49" charset="-122"/>
              </a:rPr>
              <a:t>直到</a:t>
            </a:r>
            <a:r>
              <a:rPr lang="en-US" altLang="zh-CN"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20</a:t>
            </a:r>
            <a:r>
              <a:rPr lang="zh-CN" altLang="en-US" sz="3200" dirty="0">
                <a:solidFill>
                  <a:prstClr val="black"/>
                </a:solidFill>
                <a:latin typeface="楷体" panose="02010609060101010101" pitchFamily="49" charset="-122"/>
                <a:ea typeface="楷体" panose="02010609060101010101" pitchFamily="49" charset="-122"/>
              </a:rPr>
              <a:t>世纪</a:t>
            </a:r>
            <a:r>
              <a:rPr lang="en-US" altLang="zh-CN"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70</a:t>
            </a:r>
            <a:r>
              <a:rPr lang="zh-CN" altLang="en-US" sz="3200" dirty="0">
                <a:solidFill>
                  <a:prstClr val="black"/>
                </a:solidFill>
                <a:latin typeface="楷体" panose="02010609060101010101" pitchFamily="49" charset="-122"/>
                <a:ea typeface="楷体" panose="02010609060101010101" pitchFamily="49" charset="-122"/>
              </a:rPr>
              <a:t>年代，微处理器的出现，计算机才出现了历史性的变化。把嵌入到对象体系中，实现对象体系智能化控制的计算机，称作</a:t>
            </a:r>
            <a:r>
              <a:rPr lang="zh-CN" altLang="en-US" sz="3200" dirty="0">
                <a:solidFill>
                  <a:srgbClr val="FF0000"/>
                </a:solidFill>
                <a:latin typeface="楷体" panose="02010609060101010101" pitchFamily="49" charset="-122"/>
                <a:ea typeface="楷体" panose="02010609060101010101" pitchFamily="49" charset="-122"/>
              </a:rPr>
              <a:t>嵌入式计算机系统</a:t>
            </a:r>
            <a:r>
              <a:rPr lang="zh-CN" altLang="en-US" sz="3200" dirty="0">
                <a:solidFill>
                  <a:prstClr val="black"/>
                </a:solidFill>
                <a:latin typeface="楷体" panose="02010609060101010101" pitchFamily="49" charset="-122"/>
                <a:ea typeface="楷体" panose="02010609060101010101" pitchFamily="49" charset="-122"/>
              </a:rPr>
              <a:t>。</a:t>
            </a:r>
            <a:endParaRPr lang="en-US" altLang="zh-CN" sz="3200" dirty="0">
              <a:solidFill>
                <a:prstClr val="black"/>
              </a:solidFill>
              <a:latin typeface="楷体" panose="02010609060101010101" pitchFamily="49" charset="-122"/>
              <a:ea typeface="楷体" panose="02010609060101010101" pitchFamily="49" charset="-122"/>
            </a:endParaRPr>
          </a:p>
          <a:p>
            <a:pPr marL="457212" indent="-457212" fontAlgn="auto">
              <a:lnSpc>
                <a:spcPts val="3000"/>
              </a:lnSpc>
              <a:spcBef>
                <a:spcPts val="0"/>
              </a:spcBef>
              <a:spcAft>
                <a:spcPts val="0"/>
              </a:spcAft>
              <a:buClr>
                <a:srgbClr val="3891A7"/>
              </a:buClr>
              <a:buSzPct val="90000"/>
              <a:buFont typeface="Wingdings" panose="05000000000000000000" pitchFamily="2" charset="2"/>
              <a:buChar char="u"/>
              <a:defRPr/>
            </a:pPr>
            <a:endParaRPr lang="en-US" altLang="zh-CN" sz="3200" dirty="0">
              <a:solidFill>
                <a:prstClr val="black"/>
              </a:solidFill>
              <a:latin typeface="楷体" panose="02010609060101010101" pitchFamily="49" charset="-122"/>
              <a:ea typeface="楷体" panose="02010609060101010101" pitchFamily="49"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47428" y="1459230"/>
            <a:ext cx="10297144" cy="3939540"/>
          </a:xfrm>
          <a:prstGeom prst="rect">
            <a:avLst/>
          </a:prstGeom>
        </p:spPr>
        <p:txBody>
          <a:bodyPr wrap="square">
            <a:spAutoFit/>
          </a:bodyPr>
          <a:lstStyle/>
          <a:p>
            <a:pPr marL="457212" indent="-457212" fontAlgn="auto">
              <a:lnSpc>
                <a:spcPts val="3000"/>
              </a:lnSpc>
              <a:spcBef>
                <a:spcPts val="0"/>
              </a:spcBef>
              <a:spcAft>
                <a:spcPts val="0"/>
              </a:spcAft>
              <a:buClr>
                <a:srgbClr val="3891A7"/>
              </a:buClr>
              <a:buSzPct val="90000"/>
              <a:buFont typeface="Wingdings" panose="05000000000000000000" pitchFamily="2" charset="2"/>
              <a:buChar char="u"/>
              <a:defRPr/>
            </a:pPr>
            <a:r>
              <a:rPr lang="zh-CN" altLang="en-US" sz="3200" dirty="0">
                <a:solidFill>
                  <a:prstClr val="black"/>
                </a:solidFill>
                <a:latin typeface="楷体" panose="02010609060101010101" pitchFamily="49" charset="-122"/>
                <a:ea typeface="楷体" panose="02010609060101010101" pitchFamily="49" charset="-122"/>
              </a:rPr>
              <a:t>由于众多对象系统无法嵌入通用计算机系统，且嵌入式系统与通用计算机系统的技术</a:t>
            </a:r>
            <a:r>
              <a:rPr lang="zh-CN" altLang="en-US" sz="3200" dirty="0">
                <a:solidFill>
                  <a:srgbClr val="FF0000"/>
                </a:solidFill>
                <a:latin typeface="楷体" panose="02010609060101010101" pitchFamily="49" charset="-122"/>
                <a:ea typeface="楷体" panose="02010609060101010101" pitchFamily="49" charset="-122"/>
              </a:rPr>
              <a:t>发展方向完全不同</a:t>
            </a:r>
            <a:r>
              <a:rPr lang="zh-CN" altLang="en-US" sz="3200" dirty="0">
                <a:solidFill>
                  <a:prstClr val="black"/>
                </a:solidFill>
                <a:latin typeface="楷体" panose="02010609060101010101" pitchFamily="49" charset="-122"/>
                <a:ea typeface="楷体" panose="02010609060101010101" pitchFamily="49" charset="-122"/>
              </a:rPr>
              <a:t>。因此必须</a:t>
            </a:r>
            <a:r>
              <a:rPr lang="zh-CN" altLang="en-US" sz="3200" dirty="0">
                <a:solidFill>
                  <a:srgbClr val="FF0000"/>
                </a:solidFill>
                <a:latin typeface="楷体" panose="02010609060101010101" pitchFamily="49" charset="-122"/>
                <a:ea typeface="楷体" panose="02010609060101010101" pitchFamily="49" charset="-122"/>
              </a:rPr>
              <a:t>独立发展</a:t>
            </a:r>
            <a:r>
              <a:rPr lang="zh-CN" altLang="en-US" sz="3200" dirty="0">
                <a:solidFill>
                  <a:prstClr val="black"/>
                </a:solidFill>
                <a:latin typeface="楷体" panose="02010609060101010101" pitchFamily="49" charset="-122"/>
                <a:ea typeface="楷体" panose="02010609060101010101" pitchFamily="49" charset="-122"/>
              </a:rPr>
              <a:t>通用计算机系统与嵌入式计算机系统，这就形成了现代计算机技术发展的两大分支。</a:t>
            </a:r>
          </a:p>
          <a:p>
            <a:pPr fontAlgn="auto">
              <a:lnSpc>
                <a:spcPts val="3000"/>
              </a:lnSpc>
              <a:spcBef>
                <a:spcPts val="0"/>
              </a:spcBef>
              <a:spcAft>
                <a:spcPts val="0"/>
              </a:spcAft>
              <a:buClr>
                <a:srgbClr val="3891A7"/>
              </a:buClr>
              <a:buSzPct val="90000"/>
              <a:defRPr/>
            </a:pPr>
            <a:endParaRPr lang="en-US" altLang="zh-CN" sz="3200" dirty="0">
              <a:solidFill>
                <a:prstClr val="black"/>
              </a:solidFill>
              <a:latin typeface="楷体" panose="02010609060101010101" pitchFamily="49" charset="-122"/>
              <a:ea typeface="楷体" panose="02010609060101010101" pitchFamily="49" charset="-122"/>
            </a:endParaRPr>
          </a:p>
          <a:p>
            <a:pPr fontAlgn="auto">
              <a:lnSpc>
                <a:spcPts val="3000"/>
              </a:lnSpc>
              <a:spcBef>
                <a:spcPts val="0"/>
              </a:spcBef>
              <a:spcAft>
                <a:spcPts val="0"/>
              </a:spcAft>
              <a:buClr>
                <a:srgbClr val="3891A7"/>
              </a:buClr>
              <a:buSzPct val="90000"/>
              <a:defRPr/>
            </a:pPr>
            <a:endParaRPr lang="zh-CN" altLang="en-US" sz="3200" dirty="0">
              <a:solidFill>
                <a:prstClr val="black"/>
              </a:solidFill>
              <a:latin typeface="楷体" panose="02010609060101010101" pitchFamily="49" charset="-122"/>
              <a:ea typeface="楷体" panose="02010609060101010101" pitchFamily="49" charset="-122"/>
            </a:endParaRPr>
          </a:p>
          <a:p>
            <a:pPr fontAlgn="auto">
              <a:lnSpc>
                <a:spcPts val="3000"/>
              </a:lnSpc>
              <a:spcBef>
                <a:spcPts val="0"/>
              </a:spcBef>
              <a:spcAft>
                <a:spcPts val="0"/>
              </a:spcAft>
              <a:buClr>
                <a:srgbClr val="3891A7"/>
              </a:buClr>
              <a:buSzPct val="90000"/>
              <a:defRPr/>
            </a:pPr>
            <a:endParaRPr lang="zh-CN" altLang="en-US" sz="3200" dirty="0">
              <a:solidFill>
                <a:prstClr val="black"/>
              </a:solidFill>
              <a:latin typeface="楷体" panose="02010609060101010101" pitchFamily="49" charset="-122"/>
              <a:ea typeface="楷体" panose="02010609060101010101" pitchFamily="49" charset="-122"/>
            </a:endParaRPr>
          </a:p>
          <a:p>
            <a:pPr marL="457212" indent="-457212" fontAlgn="auto">
              <a:lnSpc>
                <a:spcPts val="3000"/>
              </a:lnSpc>
              <a:spcBef>
                <a:spcPts val="0"/>
              </a:spcBef>
              <a:spcAft>
                <a:spcPts val="0"/>
              </a:spcAft>
              <a:buClr>
                <a:srgbClr val="3891A7"/>
              </a:buClr>
              <a:buSzPct val="90000"/>
              <a:buFont typeface="Wingdings" panose="05000000000000000000" pitchFamily="2" charset="2"/>
              <a:buChar char="u"/>
              <a:defRPr/>
            </a:pPr>
            <a:r>
              <a:rPr lang="zh-CN" altLang="en-US" sz="3200" dirty="0">
                <a:solidFill>
                  <a:prstClr val="black"/>
                </a:solidFill>
                <a:latin typeface="楷体" panose="02010609060101010101" pitchFamily="49" charset="-122"/>
                <a:ea typeface="楷体" panose="02010609060101010101" pitchFamily="49" charset="-122"/>
              </a:rPr>
              <a:t>嵌入式计算机系统的诞生，则标志了计算机进入了通用计算机系统与嵌入式计算机系统两大分支</a:t>
            </a:r>
            <a:r>
              <a:rPr lang="zh-CN" altLang="en-US" sz="3200" dirty="0">
                <a:solidFill>
                  <a:srgbClr val="FF0000"/>
                </a:solidFill>
                <a:latin typeface="楷体" panose="02010609060101010101" pitchFamily="49" charset="-122"/>
                <a:ea typeface="楷体" panose="02010609060101010101" pitchFamily="49" charset="-122"/>
              </a:rPr>
              <a:t>并行发展</a:t>
            </a:r>
            <a:r>
              <a:rPr lang="zh-CN" altLang="en-US" sz="3200" dirty="0">
                <a:solidFill>
                  <a:prstClr val="black"/>
                </a:solidFill>
                <a:latin typeface="楷体" panose="02010609060101010101" pitchFamily="49" charset="-122"/>
                <a:ea typeface="楷体" panose="02010609060101010101" pitchFamily="49" charset="-122"/>
              </a:rPr>
              <a:t>时代。</a:t>
            </a:r>
            <a:endParaRPr lang="en-US" altLang="zh-CN" sz="3200" dirty="0">
              <a:solidFill>
                <a:prstClr val="black"/>
              </a:solidFill>
              <a:latin typeface="楷体" panose="02010609060101010101" pitchFamily="49" charset="-122"/>
              <a:ea typeface="楷体" panose="02010609060101010101" pitchFamily="49"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文本框 2"/>
          <p:cNvSpPr txBox="1">
            <a:spLocks noChangeArrowheads="1"/>
          </p:cNvSpPr>
          <p:nvPr/>
        </p:nvSpPr>
        <p:spPr bwMode="auto">
          <a:xfrm>
            <a:off x="839416" y="175898"/>
            <a:ext cx="4282306" cy="584775"/>
          </a:xfrm>
          <a:prstGeom prst="rect">
            <a:avLst/>
          </a:prstGeom>
          <a:noFill/>
          <a:ln w="9525">
            <a:noFill/>
            <a:miter lim="800000"/>
            <a:headEnd/>
            <a:tailEnd/>
          </a:ln>
        </p:spPr>
        <p:txBody>
          <a:bodyPr wrap="square">
            <a:spAutoFit/>
          </a:bodyPr>
          <a:lstStyle/>
          <a:p>
            <a:r>
              <a:rPr lang="zh-CN" altLang="en-US" sz="3200" dirty="0">
                <a:solidFill>
                  <a:srgbClr val="00B0F0"/>
                </a:solidFill>
                <a:latin typeface="楷体" pitchFamily="49" charset="-122"/>
                <a:ea typeface="楷体" pitchFamily="49" charset="-122"/>
              </a:rPr>
              <a:t>两类计算机系统对比</a:t>
            </a:r>
          </a:p>
        </p:txBody>
      </p:sp>
      <p:pic>
        <p:nvPicPr>
          <p:cNvPr id="23554" name="图片 3"/>
          <p:cNvPicPr>
            <a:picLocks noChangeAspect="1"/>
          </p:cNvPicPr>
          <p:nvPr/>
        </p:nvPicPr>
        <p:blipFill>
          <a:blip r:embed="rId2"/>
          <a:srcRect/>
          <a:stretch>
            <a:fillRect/>
          </a:stretch>
        </p:blipFill>
        <p:spPr bwMode="auto">
          <a:xfrm>
            <a:off x="321693" y="175898"/>
            <a:ext cx="549275" cy="860425"/>
          </a:xfrm>
          <a:prstGeom prst="rect">
            <a:avLst/>
          </a:prstGeom>
          <a:noFill/>
          <a:ln w="9525">
            <a:noFill/>
            <a:miter lim="800000"/>
            <a:headEnd/>
            <a:tailEnd/>
          </a:ln>
        </p:spPr>
      </p:pic>
      <p:sp>
        <p:nvSpPr>
          <p:cNvPr id="23555" name="矩形 4"/>
          <p:cNvSpPr>
            <a:spLocks noChangeArrowheads="1"/>
          </p:cNvSpPr>
          <p:nvPr/>
        </p:nvSpPr>
        <p:spPr bwMode="auto">
          <a:xfrm>
            <a:off x="1369893" y="823635"/>
            <a:ext cx="9046587" cy="1246495"/>
          </a:xfrm>
          <a:prstGeom prst="rect">
            <a:avLst/>
          </a:prstGeom>
          <a:noFill/>
          <a:ln w="9525">
            <a:noFill/>
            <a:miter lim="800000"/>
            <a:headEnd/>
            <a:tailEnd/>
          </a:ln>
        </p:spPr>
        <p:txBody>
          <a:bodyPr wrap="square">
            <a:spAutoFit/>
          </a:bodyPr>
          <a:lstStyle/>
          <a:p>
            <a:pPr>
              <a:lnSpc>
                <a:spcPts val="3000"/>
              </a:lnSpc>
              <a:buClr>
                <a:srgbClr val="3891A7"/>
              </a:buClr>
              <a:buSzPct val="148000"/>
            </a:pPr>
            <a:r>
              <a:rPr lang="zh-CN" altLang="en-US" sz="3200" dirty="0">
                <a:solidFill>
                  <a:srgbClr val="FF0000"/>
                </a:solidFill>
                <a:latin typeface="楷体" pitchFamily="49" charset="-122"/>
                <a:ea typeface="楷体" pitchFamily="49" charset="-122"/>
              </a:rPr>
              <a:t>（</a:t>
            </a:r>
            <a:r>
              <a:rPr lang="en-US" altLang="zh-CN" sz="3200" dirty="0">
                <a:solidFill>
                  <a:srgbClr val="FF0000"/>
                </a:solidFill>
                <a:latin typeface="楷体" pitchFamily="49" charset="-122"/>
                <a:ea typeface="楷体" pitchFamily="49" charset="-122"/>
              </a:rPr>
              <a:t>1</a:t>
            </a:r>
            <a:r>
              <a:rPr lang="zh-CN" altLang="en-US" sz="3200" dirty="0">
                <a:solidFill>
                  <a:srgbClr val="FF0000"/>
                </a:solidFill>
                <a:latin typeface="楷体" pitchFamily="49" charset="-122"/>
                <a:ea typeface="楷体" pitchFamily="49" charset="-122"/>
              </a:rPr>
              <a:t>）</a:t>
            </a:r>
            <a:r>
              <a:rPr lang="zh-CN" altLang="en-US" sz="3200" dirty="0">
                <a:solidFill>
                  <a:srgbClr val="000000"/>
                </a:solidFill>
                <a:latin typeface="楷体" pitchFamily="49" charset="-122"/>
                <a:ea typeface="楷体" pitchFamily="49" charset="-122"/>
              </a:rPr>
              <a:t>由于嵌入式计算机系统要</a:t>
            </a:r>
            <a:r>
              <a:rPr lang="zh-CN" altLang="en-US" sz="3200" dirty="0">
                <a:solidFill>
                  <a:srgbClr val="FF0000"/>
                </a:solidFill>
                <a:latin typeface="楷体" pitchFamily="49" charset="-122"/>
                <a:ea typeface="楷体" pitchFamily="49" charset="-122"/>
              </a:rPr>
              <a:t>嵌入到对象体系中</a:t>
            </a:r>
            <a:r>
              <a:rPr lang="zh-CN" altLang="en-US" sz="3200" dirty="0">
                <a:solidFill>
                  <a:srgbClr val="000000"/>
                </a:solidFill>
                <a:latin typeface="楷体" pitchFamily="49" charset="-122"/>
                <a:ea typeface="楷体" pitchFamily="49" charset="-122"/>
              </a:rPr>
              <a:t>，实现的是对象的智能化控制，因此，两者具有完全不同的技术要求与技术发展方向。</a:t>
            </a:r>
            <a:endParaRPr lang="en-US" altLang="zh-CN" sz="3200" dirty="0">
              <a:solidFill>
                <a:srgbClr val="000000"/>
              </a:solidFill>
              <a:latin typeface="楷体" pitchFamily="49" charset="-122"/>
              <a:ea typeface="楷体" pitchFamily="49" charset="-122"/>
            </a:endParaRPr>
          </a:p>
        </p:txBody>
      </p:sp>
      <p:pic>
        <p:nvPicPr>
          <p:cNvPr id="23556" name="图片 5"/>
          <p:cNvPicPr>
            <a:picLocks noChangeAspect="1"/>
          </p:cNvPicPr>
          <p:nvPr/>
        </p:nvPicPr>
        <p:blipFill>
          <a:blip r:embed="rId3"/>
          <a:srcRect/>
          <a:stretch>
            <a:fillRect/>
          </a:stretch>
        </p:blipFill>
        <p:spPr bwMode="auto">
          <a:xfrm>
            <a:off x="1519597" y="2133091"/>
            <a:ext cx="9112185" cy="2654779"/>
          </a:xfrm>
          <a:prstGeom prst="rect">
            <a:avLst/>
          </a:prstGeom>
          <a:noFill/>
          <a:ln w="9525">
            <a:noFill/>
            <a:miter lim="800000"/>
            <a:headEnd/>
            <a:tailEnd/>
          </a:ln>
        </p:spPr>
      </p:pic>
      <p:sp>
        <p:nvSpPr>
          <p:cNvPr id="6" name="矩形 1">
            <a:extLst>
              <a:ext uri="{FF2B5EF4-FFF2-40B4-BE49-F238E27FC236}">
                <a16:creationId xmlns:a16="http://schemas.microsoft.com/office/drawing/2014/main" id="{ED75B6DB-4E87-4D35-8430-4F183DD2B863}"/>
              </a:ext>
            </a:extLst>
          </p:cNvPr>
          <p:cNvSpPr>
            <a:spLocks noChangeArrowheads="1"/>
          </p:cNvSpPr>
          <p:nvPr/>
        </p:nvSpPr>
        <p:spPr bwMode="auto">
          <a:xfrm>
            <a:off x="1418730" y="5190611"/>
            <a:ext cx="9357790" cy="1077218"/>
          </a:xfrm>
          <a:prstGeom prst="rect">
            <a:avLst/>
          </a:prstGeom>
          <a:noFill/>
          <a:ln w="9525">
            <a:noFill/>
            <a:miter lim="800000"/>
            <a:headEnd/>
            <a:tailEnd/>
          </a:ln>
        </p:spPr>
        <p:txBody>
          <a:bodyPr wrap="square">
            <a:spAutoFit/>
          </a:bodyPr>
          <a:lstStyle/>
          <a:p>
            <a:pPr>
              <a:buClr>
                <a:srgbClr val="3891A7"/>
              </a:buClr>
              <a:buSzPct val="148000"/>
            </a:pPr>
            <a:r>
              <a:rPr lang="zh-CN" altLang="en-US" sz="3200" dirty="0">
                <a:solidFill>
                  <a:srgbClr val="FF0000"/>
                </a:solidFill>
                <a:latin typeface="Times New Roman" pitchFamily="18" charset="0"/>
                <a:ea typeface="楷体" pitchFamily="49" charset="-122"/>
                <a:cs typeface="Times New Roman" pitchFamily="18" charset="0"/>
              </a:rPr>
              <a:t>（</a:t>
            </a:r>
            <a:r>
              <a:rPr lang="en-US" altLang="zh-CN" sz="3200" dirty="0">
                <a:solidFill>
                  <a:srgbClr val="FF0000"/>
                </a:solidFill>
                <a:latin typeface="Times New Roman" pitchFamily="18" charset="0"/>
                <a:ea typeface="楷体" pitchFamily="49" charset="-122"/>
                <a:cs typeface="Times New Roman" pitchFamily="18" charset="0"/>
              </a:rPr>
              <a:t>2</a:t>
            </a:r>
            <a:r>
              <a:rPr lang="zh-CN" altLang="en-US" sz="3200" dirty="0">
                <a:solidFill>
                  <a:srgbClr val="FF0000"/>
                </a:solidFill>
                <a:latin typeface="Times New Roman" pitchFamily="18" charset="0"/>
                <a:ea typeface="楷体" pitchFamily="49" charset="-122"/>
                <a:cs typeface="Times New Roman" pitchFamily="18" charset="0"/>
              </a:rPr>
              <a:t>）</a:t>
            </a:r>
            <a:r>
              <a:rPr lang="zh-CN" altLang="en-US" sz="3200" dirty="0">
                <a:latin typeface="Times New Roman" pitchFamily="18" charset="0"/>
                <a:ea typeface="楷体" pitchFamily="49" charset="-122"/>
                <a:cs typeface="Times New Roman" pitchFamily="18" charset="0"/>
              </a:rPr>
              <a:t>两类系统</a:t>
            </a:r>
            <a:r>
              <a:rPr lang="zh-CN" altLang="en-US" sz="3200" dirty="0">
                <a:solidFill>
                  <a:srgbClr val="000000"/>
                </a:solidFill>
                <a:latin typeface="Times New Roman" pitchFamily="18" charset="0"/>
                <a:ea typeface="楷体" pitchFamily="49" charset="-122"/>
                <a:cs typeface="Times New Roman" pitchFamily="18" charset="0"/>
              </a:rPr>
              <a:t>的专业化分工发展，导致</a:t>
            </a:r>
            <a:r>
              <a:rPr lang="en-US" altLang="zh-CN" sz="3200" dirty="0">
                <a:solidFill>
                  <a:srgbClr val="000000"/>
                </a:solidFill>
                <a:latin typeface="Times New Roman" pitchFamily="18" charset="0"/>
                <a:ea typeface="楷体" pitchFamily="49" charset="-122"/>
                <a:cs typeface="Times New Roman" pitchFamily="18" charset="0"/>
              </a:rPr>
              <a:t>20</a:t>
            </a:r>
            <a:r>
              <a:rPr lang="zh-CN" altLang="en-US" sz="3200" dirty="0">
                <a:solidFill>
                  <a:srgbClr val="000000"/>
                </a:solidFill>
                <a:latin typeface="Times New Roman" pitchFamily="18" charset="0"/>
                <a:ea typeface="楷体" pitchFamily="49" charset="-122"/>
                <a:cs typeface="Times New Roman" pitchFamily="18" charset="0"/>
              </a:rPr>
              <a:t>世纪末、</a:t>
            </a:r>
            <a:r>
              <a:rPr lang="en-US" altLang="zh-CN" sz="3200" dirty="0">
                <a:solidFill>
                  <a:srgbClr val="000000"/>
                </a:solidFill>
                <a:latin typeface="Times New Roman" pitchFamily="18" charset="0"/>
                <a:ea typeface="楷体" pitchFamily="49" charset="-122"/>
                <a:cs typeface="Times New Roman" pitchFamily="18" charset="0"/>
              </a:rPr>
              <a:t>21</a:t>
            </a:r>
            <a:r>
              <a:rPr lang="zh-CN" altLang="en-US" sz="3200" dirty="0">
                <a:solidFill>
                  <a:srgbClr val="000000"/>
                </a:solidFill>
                <a:latin typeface="Times New Roman" pitchFamily="18" charset="0"/>
                <a:ea typeface="楷体" pitchFamily="49" charset="-122"/>
                <a:cs typeface="Times New Roman" pitchFamily="18" charset="0"/>
              </a:rPr>
              <a:t>世纪初，计算机技术的飞速发展</a:t>
            </a:r>
            <a:r>
              <a:rPr lang="zh-CN" altLang="en-US" sz="3200" dirty="0">
                <a:solidFill>
                  <a:srgbClr val="000000"/>
                </a:solidFill>
                <a:latin typeface="Times New Roman" pitchFamily="18" charset="0"/>
                <a:ea typeface="华文仿宋" pitchFamily="2" charset="-122"/>
                <a:cs typeface="Times New Roman" pitchFamily="18" charset="0"/>
              </a:rPr>
              <a: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055440" y="836712"/>
            <a:ext cx="9289032" cy="2323713"/>
          </a:xfrm>
          <a:prstGeom prst="rect">
            <a:avLst/>
          </a:prstGeom>
          <a:noFill/>
        </p:spPr>
        <p:txBody>
          <a:bodyPr wrap="square">
            <a:spAutoFit/>
          </a:bodyPr>
          <a:lstStyle/>
          <a:p>
            <a:pPr marL="457212" indent="-457212" fontAlgn="auto">
              <a:lnSpc>
                <a:spcPts val="2300"/>
              </a:lnSpc>
              <a:spcBef>
                <a:spcPts val="0"/>
              </a:spcBef>
              <a:spcAft>
                <a:spcPts val="0"/>
              </a:spcAft>
              <a:buClr>
                <a:schemeClr val="accent1"/>
              </a:buClr>
              <a:buFont typeface="Wingdings" panose="05000000000000000000" pitchFamily="2" charset="2"/>
              <a:buChar char="Ø"/>
              <a:defRPr/>
            </a:pPr>
            <a:r>
              <a:rPr lang="zh-CN" altLang="en-US" sz="3200" b="1" dirty="0">
                <a:latin typeface="楷体" panose="02010609060101010101" pitchFamily="49" charset="-122"/>
                <a:ea typeface="楷体" panose="02010609060101010101" pitchFamily="49" charset="-122"/>
              </a:rPr>
              <a:t>通用计算机系统</a:t>
            </a:r>
          </a:p>
          <a:p>
            <a:pPr fontAlgn="auto">
              <a:lnSpc>
                <a:spcPts val="2300"/>
              </a:lnSpc>
              <a:spcBef>
                <a:spcPts val="0"/>
              </a:spcBef>
              <a:spcAft>
                <a:spcPts val="0"/>
              </a:spcAft>
              <a:defRPr/>
            </a:pPr>
            <a:r>
              <a:rPr lang="zh-CN" altLang="en-US" sz="3200" dirty="0">
                <a:latin typeface="楷体" panose="02010609060101010101" pitchFamily="49" charset="-122"/>
                <a:ea typeface="楷体" panose="02010609060101010101" pitchFamily="49" charset="-122"/>
              </a:rPr>
              <a:t>  </a:t>
            </a:r>
          </a:p>
          <a:p>
            <a:pPr fontAlgn="auto">
              <a:lnSpc>
                <a:spcPts val="3200"/>
              </a:lnSpc>
              <a:spcBef>
                <a:spcPts val="0"/>
              </a:spcBef>
              <a:spcAft>
                <a:spcPts val="0"/>
              </a:spcAft>
              <a:defRPr/>
            </a:pPr>
            <a:r>
              <a:rPr lang="zh-CN" altLang="en-US" sz="3200" dirty="0">
                <a:latin typeface="楷体" panose="02010609060101010101" pitchFamily="49" charset="-122"/>
                <a:ea typeface="楷体" panose="02010609060101010101" pitchFamily="49" charset="-122"/>
              </a:rPr>
              <a:t>    计算机专业领域集中精力发展通用计算机系统的软、硬件技术，通用微处理器迅速从</a:t>
            </a:r>
            <a:r>
              <a:rPr lang="en-US" altLang="zh-CN" sz="3200" dirty="0">
                <a:latin typeface="Times New Roman" panose="02020603050405020304" pitchFamily="18" charset="0"/>
                <a:ea typeface="楷体" panose="02010609060101010101" pitchFamily="49" charset="-122"/>
                <a:cs typeface="Times New Roman" panose="02020603050405020304" pitchFamily="18" charset="0"/>
              </a:rPr>
              <a:t>286</a:t>
            </a:r>
            <a:r>
              <a:rPr lang="zh-CN" altLang="en-US" sz="32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200" dirty="0">
                <a:latin typeface="Times New Roman" panose="02020603050405020304" pitchFamily="18" charset="0"/>
                <a:ea typeface="楷体" panose="02010609060101010101" pitchFamily="49" charset="-122"/>
                <a:cs typeface="Times New Roman" panose="02020603050405020304" pitchFamily="18" charset="0"/>
              </a:rPr>
              <a:t>386</a:t>
            </a:r>
            <a:r>
              <a:rPr lang="zh-CN" altLang="en-US" sz="32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200" dirty="0">
                <a:latin typeface="Times New Roman" panose="02020603050405020304" pitchFamily="18" charset="0"/>
                <a:ea typeface="楷体" panose="02010609060101010101" pitchFamily="49" charset="-122"/>
                <a:cs typeface="Times New Roman" panose="02020603050405020304" pitchFamily="18" charset="0"/>
              </a:rPr>
              <a:t>486</a:t>
            </a:r>
            <a:r>
              <a:rPr lang="zh-CN" altLang="en-US" sz="3200" dirty="0">
                <a:latin typeface="楷体" panose="02010609060101010101" pitchFamily="49" charset="-122"/>
                <a:ea typeface="楷体" panose="02010609060101010101" pitchFamily="49" charset="-122"/>
              </a:rPr>
              <a:t>到奔腾系列；操作系统则迅速扩张计算机基于</a:t>
            </a:r>
            <a:r>
              <a:rPr lang="zh-CN" altLang="en-US" sz="3200" dirty="0">
                <a:solidFill>
                  <a:srgbClr val="FF0000"/>
                </a:solidFill>
                <a:latin typeface="楷体" panose="02010609060101010101" pitchFamily="49" charset="-122"/>
                <a:ea typeface="楷体" panose="02010609060101010101" pitchFamily="49" charset="-122"/>
              </a:rPr>
              <a:t>高速海量</a:t>
            </a:r>
            <a:r>
              <a:rPr lang="zh-CN" altLang="en-US" sz="3200" dirty="0">
                <a:latin typeface="楷体" panose="02010609060101010101" pitchFamily="49" charset="-122"/>
                <a:ea typeface="楷体" panose="02010609060101010101" pitchFamily="49" charset="-122"/>
              </a:rPr>
              <a:t>的数据文件处理能力。</a:t>
            </a:r>
            <a:endParaRPr lang="en-US" altLang="zh-CN" sz="3200" dirty="0">
              <a:latin typeface="楷体" panose="02010609060101010101" pitchFamily="49" charset="-122"/>
              <a:ea typeface="楷体" panose="02010609060101010101" pitchFamily="49" charset="-122"/>
            </a:endParaRPr>
          </a:p>
        </p:txBody>
      </p:sp>
      <p:pic>
        <p:nvPicPr>
          <p:cNvPr id="24579" name="图片 3"/>
          <p:cNvPicPr>
            <a:picLocks noChangeAspect="1"/>
          </p:cNvPicPr>
          <p:nvPr/>
        </p:nvPicPr>
        <p:blipFill>
          <a:blip r:embed="rId2"/>
          <a:srcRect/>
          <a:stretch>
            <a:fillRect/>
          </a:stretch>
        </p:blipFill>
        <p:spPr bwMode="auto">
          <a:xfrm>
            <a:off x="1919536" y="4169211"/>
            <a:ext cx="1663700" cy="646112"/>
          </a:xfrm>
          <a:prstGeom prst="rect">
            <a:avLst/>
          </a:prstGeom>
          <a:noFill/>
          <a:ln w="9525">
            <a:noFill/>
            <a:miter lim="800000"/>
            <a:headEnd/>
            <a:tailEnd/>
          </a:ln>
        </p:spPr>
      </p:pic>
      <p:pic>
        <p:nvPicPr>
          <p:cNvPr id="24580" name="图片 4"/>
          <p:cNvPicPr>
            <a:picLocks noChangeAspect="1"/>
          </p:cNvPicPr>
          <p:nvPr/>
        </p:nvPicPr>
        <p:blipFill>
          <a:blip r:embed="rId3"/>
          <a:srcRect/>
          <a:stretch>
            <a:fillRect/>
          </a:stretch>
        </p:blipFill>
        <p:spPr bwMode="auto">
          <a:xfrm>
            <a:off x="7320136" y="4149080"/>
            <a:ext cx="2322513" cy="647700"/>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27448" y="692696"/>
            <a:ext cx="9145265" cy="1964640"/>
          </a:xfrm>
          <a:prstGeom prst="rect">
            <a:avLst/>
          </a:prstGeom>
        </p:spPr>
        <p:txBody>
          <a:bodyPr wrap="square">
            <a:spAutoFit/>
          </a:bodyPr>
          <a:lstStyle/>
          <a:p>
            <a:pPr marL="457212" indent="-457212" fontAlgn="auto">
              <a:lnSpc>
                <a:spcPts val="2500"/>
              </a:lnSpc>
              <a:spcBef>
                <a:spcPts val="0"/>
              </a:spcBef>
              <a:spcAft>
                <a:spcPts val="0"/>
              </a:spcAft>
              <a:buClr>
                <a:schemeClr val="accent1"/>
              </a:buClr>
              <a:buFont typeface="Wingdings" panose="05000000000000000000" pitchFamily="2" charset="2"/>
              <a:buChar char="Ø"/>
              <a:defRPr/>
            </a:pPr>
            <a:r>
              <a:rPr lang="zh-CN" altLang="en-US" sz="3200" b="1" dirty="0">
                <a:latin typeface="楷体" panose="02010609060101010101" pitchFamily="49" charset="-122"/>
                <a:ea typeface="楷体" panose="02010609060101010101" pitchFamily="49" charset="-122"/>
              </a:rPr>
              <a:t>嵌入式计算机系统</a:t>
            </a:r>
          </a:p>
          <a:p>
            <a:pPr fontAlgn="auto">
              <a:lnSpc>
                <a:spcPts val="2500"/>
              </a:lnSpc>
              <a:spcBef>
                <a:spcPts val="0"/>
              </a:spcBef>
              <a:spcAft>
                <a:spcPts val="0"/>
              </a:spcAft>
              <a:defRPr/>
            </a:pPr>
            <a:endParaRPr lang="zh-CN" altLang="en-US" sz="3200" dirty="0">
              <a:latin typeface="楷体" panose="02010609060101010101" pitchFamily="49" charset="-122"/>
              <a:ea typeface="楷体" panose="02010609060101010101" pitchFamily="49" charset="-122"/>
            </a:endParaRPr>
          </a:p>
          <a:p>
            <a:pPr fontAlgn="auto">
              <a:lnSpc>
                <a:spcPts val="3200"/>
              </a:lnSpc>
              <a:spcBef>
                <a:spcPts val="0"/>
              </a:spcBef>
              <a:spcAft>
                <a:spcPts val="0"/>
              </a:spcAft>
              <a:defRPr/>
            </a:pPr>
            <a:r>
              <a:rPr lang="zh-CN" altLang="en-US" sz="3200" dirty="0">
                <a:latin typeface="楷体" panose="02010609060101010101" pitchFamily="49" charset="-122"/>
                <a:ea typeface="楷体" panose="02010609060101010101" pitchFamily="49" charset="-122"/>
              </a:rPr>
              <a:t>    其发展目标是单芯片化，它承担起发展与普及嵌入式系统的历史任务，迅速地将传统的电子系统发展到</a:t>
            </a:r>
            <a:r>
              <a:rPr lang="zh-CN" altLang="en-US" sz="3200" dirty="0">
                <a:solidFill>
                  <a:srgbClr val="FF0000"/>
                </a:solidFill>
                <a:latin typeface="楷体" panose="02010609060101010101" pitchFamily="49" charset="-122"/>
                <a:ea typeface="楷体" panose="02010609060101010101" pitchFamily="49" charset="-122"/>
              </a:rPr>
              <a:t>智能化</a:t>
            </a:r>
            <a:r>
              <a:rPr lang="zh-CN" altLang="en-US" sz="3200" dirty="0">
                <a:latin typeface="楷体" panose="02010609060101010101" pitchFamily="49" charset="-122"/>
                <a:ea typeface="楷体" panose="02010609060101010101" pitchFamily="49" charset="-122"/>
              </a:rPr>
              <a:t>的现代电子系统时代。</a:t>
            </a:r>
          </a:p>
        </p:txBody>
      </p:sp>
      <p:pic>
        <p:nvPicPr>
          <p:cNvPr id="25602" name="Picture 4"/>
          <p:cNvPicPr>
            <a:picLocks noChangeAspect="1" noChangeArrowheads="1"/>
          </p:cNvPicPr>
          <p:nvPr/>
        </p:nvPicPr>
        <p:blipFill>
          <a:blip r:embed="rId2"/>
          <a:srcRect/>
          <a:stretch>
            <a:fillRect/>
          </a:stretch>
        </p:blipFill>
        <p:spPr bwMode="auto">
          <a:xfrm>
            <a:off x="2639616" y="2657336"/>
            <a:ext cx="6619329" cy="4131398"/>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文本框 1"/>
          <p:cNvSpPr txBox="1">
            <a:spLocks noChangeArrowheads="1"/>
          </p:cNvSpPr>
          <p:nvPr/>
        </p:nvSpPr>
        <p:spPr bwMode="auto">
          <a:xfrm>
            <a:off x="2000408" y="1107834"/>
            <a:ext cx="8200048" cy="646331"/>
          </a:xfrm>
          <a:prstGeom prst="rect">
            <a:avLst/>
          </a:prstGeom>
          <a:noFill/>
          <a:ln w="9525">
            <a:noFill/>
            <a:miter lim="800000"/>
            <a:headEnd/>
            <a:tailEnd/>
          </a:ln>
        </p:spPr>
        <p:txBody>
          <a:bodyPr wrap="square">
            <a:spAutoFit/>
          </a:bodyPr>
          <a:lstStyle/>
          <a:p>
            <a:r>
              <a:rPr lang="zh-CN" altLang="en-US" sz="3600" b="1" dirty="0">
                <a:solidFill>
                  <a:srgbClr val="00B0F0"/>
                </a:solidFill>
                <a:latin typeface="楷体" pitchFamily="49" charset="-122"/>
                <a:ea typeface="楷体" pitchFamily="49" charset="-122"/>
              </a:rPr>
              <a:t>现代计算机技术发展的两大分支的意义</a:t>
            </a:r>
          </a:p>
        </p:txBody>
      </p:sp>
      <p:sp>
        <p:nvSpPr>
          <p:cNvPr id="26626" name="矩形 3"/>
          <p:cNvSpPr>
            <a:spLocks noChangeArrowheads="1"/>
          </p:cNvSpPr>
          <p:nvPr/>
        </p:nvSpPr>
        <p:spPr bwMode="auto">
          <a:xfrm>
            <a:off x="800015" y="2276872"/>
            <a:ext cx="11056625" cy="2554545"/>
          </a:xfrm>
          <a:prstGeom prst="rect">
            <a:avLst/>
          </a:prstGeom>
          <a:noFill/>
          <a:ln w="9525">
            <a:noFill/>
            <a:miter lim="800000"/>
            <a:headEnd/>
            <a:tailEnd/>
          </a:ln>
        </p:spPr>
        <p:txBody>
          <a:bodyPr wrap="square">
            <a:spAutoFit/>
          </a:bodyPr>
          <a:lstStyle/>
          <a:p>
            <a:r>
              <a:rPr lang="zh-CN" altLang="en-US" sz="3200" dirty="0">
                <a:solidFill>
                  <a:srgbClr val="FF0000"/>
                </a:solidFill>
                <a:latin typeface="楷体" pitchFamily="49" charset="-122"/>
                <a:ea typeface="楷体" pitchFamily="49" charset="-122"/>
              </a:rPr>
              <a:t>（</a:t>
            </a:r>
            <a:r>
              <a:rPr lang="en-US" altLang="zh-CN" sz="3200" dirty="0">
                <a:solidFill>
                  <a:srgbClr val="FF0000"/>
                </a:solidFill>
                <a:latin typeface="楷体" pitchFamily="49" charset="-122"/>
                <a:ea typeface="楷体" pitchFamily="49" charset="-122"/>
              </a:rPr>
              <a:t>1</a:t>
            </a:r>
            <a:r>
              <a:rPr lang="zh-CN" altLang="en-US" sz="3200" dirty="0">
                <a:solidFill>
                  <a:srgbClr val="FF0000"/>
                </a:solidFill>
                <a:latin typeface="楷体" pitchFamily="49" charset="-122"/>
                <a:ea typeface="楷体" pitchFamily="49" charset="-122"/>
              </a:rPr>
              <a:t>）</a:t>
            </a:r>
            <a:r>
              <a:rPr lang="zh-CN" altLang="en-US" sz="3200" dirty="0">
                <a:latin typeface="楷体" pitchFamily="49" charset="-122"/>
                <a:ea typeface="楷体" pitchFamily="49" charset="-122"/>
              </a:rPr>
              <a:t>形成了计算机发展的专业化</a:t>
            </a:r>
            <a:r>
              <a:rPr lang="zh-CN" altLang="en-US" sz="3200" dirty="0">
                <a:solidFill>
                  <a:srgbClr val="FF0000"/>
                </a:solidFill>
                <a:latin typeface="楷体" pitchFamily="49" charset="-122"/>
                <a:ea typeface="楷体" pitchFamily="49" charset="-122"/>
              </a:rPr>
              <a:t>分工</a:t>
            </a:r>
            <a:r>
              <a:rPr lang="en-US" altLang="zh-CN" sz="3200" dirty="0">
                <a:latin typeface="楷体" pitchFamily="49" charset="-122"/>
                <a:ea typeface="楷体" pitchFamily="49" charset="-122"/>
              </a:rPr>
              <a:t>;</a:t>
            </a:r>
          </a:p>
          <a:p>
            <a:endParaRPr lang="zh-CN" altLang="en-US" sz="3200" dirty="0">
              <a:latin typeface="楷体" pitchFamily="49" charset="-122"/>
              <a:ea typeface="楷体" pitchFamily="49" charset="-122"/>
            </a:endParaRPr>
          </a:p>
          <a:p>
            <a:r>
              <a:rPr lang="zh-CN" altLang="en-US" sz="3200" dirty="0">
                <a:solidFill>
                  <a:srgbClr val="FF0000"/>
                </a:solidFill>
                <a:latin typeface="楷体" pitchFamily="49" charset="-122"/>
                <a:ea typeface="楷体" pitchFamily="49" charset="-122"/>
              </a:rPr>
              <a:t>（</a:t>
            </a:r>
            <a:r>
              <a:rPr lang="en-US" altLang="zh-CN" sz="3200" dirty="0">
                <a:solidFill>
                  <a:srgbClr val="FF0000"/>
                </a:solidFill>
                <a:latin typeface="楷体" pitchFamily="49" charset="-122"/>
                <a:ea typeface="楷体" pitchFamily="49" charset="-122"/>
              </a:rPr>
              <a:t>2</a:t>
            </a:r>
            <a:r>
              <a:rPr lang="zh-CN" altLang="en-US" sz="3200" dirty="0">
                <a:solidFill>
                  <a:srgbClr val="FF0000"/>
                </a:solidFill>
                <a:latin typeface="楷体" pitchFamily="49" charset="-122"/>
                <a:ea typeface="楷体" pitchFamily="49" charset="-122"/>
              </a:rPr>
              <a:t>）</a:t>
            </a:r>
            <a:r>
              <a:rPr lang="zh-CN" altLang="en-US" sz="3200" dirty="0">
                <a:latin typeface="楷体" pitchFamily="49" charset="-122"/>
                <a:ea typeface="楷体" pitchFamily="49" charset="-122"/>
              </a:rPr>
              <a:t>将发展计算机技术的任务扩展到</a:t>
            </a:r>
            <a:r>
              <a:rPr lang="zh-CN" altLang="en-US" sz="3200" dirty="0">
                <a:solidFill>
                  <a:srgbClr val="FF0000"/>
                </a:solidFill>
                <a:latin typeface="楷体" pitchFamily="49" charset="-122"/>
                <a:ea typeface="楷体" pitchFamily="49" charset="-122"/>
              </a:rPr>
              <a:t>传统的电子系统</a:t>
            </a:r>
            <a:r>
              <a:rPr lang="zh-CN" altLang="en-US" sz="3200" dirty="0">
                <a:latin typeface="楷体" pitchFamily="49" charset="-122"/>
                <a:ea typeface="楷体" pitchFamily="49" charset="-122"/>
              </a:rPr>
              <a:t>领域</a:t>
            </a:r>
            <a:r>
              <a:rPr lang="en-US" altLang="zh-CN" sz="3200" dirty="0">
                <a:latin typeface="楷体" pitchFamily="49" charset="-122"/>
                <a:ea typeface="楷体" pitchFamily="49" charset="-122"/>
              </a:rPr>
              <a:t>;</a:t>
            </a:r>
          </a:p>
          <a:p>
            <a:endParaRPr lang="zh-CN" altLang="en-US" sz="3200" dirty="0">
              <a:latin typeface="楷体" pitchFamily="49" charset="-122"/>
              <a:ea typeface="楷体" pitchFamily="49" charset="-122"/>
            </a:endParaRPr>
          </a:p>
          <a:p>
            <a:r>
              <a:rPr lang="zh-CN" altLang="en-US" sz="3200" dirty="0">
                <a:solidFill>
                  <a:srgbClr val="FF0000"/>
                </a:solidFill>
                <a:latin typeface="楷体" pitchFamily="49" charset="-122"/>
                <a:ea typeface="楷体" pitchFamily="49" charset="-122"/>
              </a:rPr>
              <a:t>（</a:t>
            </a:r>
            <a:r>
              <a:rPr lang="en-US" altLang="zh-CN" sz="3200" dirty="0">
                <a:solidFill>
                  <a:srgbClr val="FF0000"/>
                </a:solidFill>
                <a:latin typeface="楷体" pitchFamily="49" charset="-122"/>
                <a:ea typeface="楷体" pitchFamily="49" charset="-122"/>
              </a:rPr>
              <a:t>3</a:t>
            </a:r>
            <a:r>
              <a:rPr lang="zh-CN" altLang="en-US" sz="3200" dirty="0">
                <a:solidFill>
                  <a:srgbClr val="FF0000"/>
                </a:solidFill>
                <a:latin typeface="楷体" pitchFamily="49" charset="-122"/>
                <a:ea typeface="楷体" pitchFamily="49" charset="-122"/>
              </a:rPr>
              <a:t>）</a:t>
            </a:r>
            <a:r>
              <a:rPr lang="zh-CN" altLang="en-US" sz="3200" dirty="0">
                <a:latin typeface="楷体" pitchFamily="49" charset="-122"/>
                <a:ea typeface="楷体" pitchFamily="49" charset="-122"/>
              </a:rPr>
              <a:t>使计算机成为进入人类社会</a:t>
            </a:r>
            <a:r>
              <a:rPr lang="zh-CN" altLang="en-US" sz="3200" dirty="0">
                <a:solidFill>
                  <a:srgbClr val="FF0000"/>
                </a:solidFill>
                <a:latin typeface="楷体" pitchFamily="49" charset="-122"/>
                <a:ea typeface="楷体" pitchFamily="49" charset="-122"/>
              </a:rPr>
              <a:t>全面智能化</a:t>
            </a:r>
            <a:r>
              <a:rPr lang="zh-CN" altLang="en-US" sz="3200" dirty="0">
                <a:latin typeface="楷体" pitchFamily="49" charset="-122"/>
                <a:ea typeface="楷体" pitchFamily="49" charset="-122"/>
              </a:rPr>
              <a:t>时代的有力工具。</a:t>
            </a:r>
          </a:p>
        </p:txBody>
      </p:sp>
      <p:pic>
        <p:nvPicPr>
          <p:cNvPr id="26627" name="图片 4"/>
          <p:cNvPicPr>
            <a:picLocks noChangeAspect="1"/>
          </p:cNvPicPr>
          <p:nvPr/>
        </p:nvPicPr>
        <p:blipFill>
          <a:blip r:embed="rId2"/>
          <a:srcRect/>
          <a:stretch>
            <a:fillRect/>
          </a:stretch>
        </p:blipFill>
        <p:spPr bwMode="auto">
          <a:xfrm>
            <a:off x="1485900" y="1220792"/>
            <a:ext cx="547688" cy="860425"/>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标题 1"/>
          <p:cNvSpPr>
            <a:spLocks noGrp="1"/>
          </p:cNvSpPr>
          <p:nvPr>
            <p:ph type="title"/>
          </p:nvPr>
        </p:nvSpPr>
        <p:spPr/>
        <p:txBody>
          <a:bodyPr/>
          <a:lstStyle/>
          <a:p>
            <a:r>
              <a:rPr lang="zh-CN" altLang="en-US" sz="3200" b="1">
                <a:solidFill>
                  <a:srgbClr val="000000"/>
                </a:solidFill>
                <a:latin typeface="楷体" pitchFamily="49" charset="-122"/>
                <a:ea typeface="楷体" pitchFamily="49" charset="-122"/>
              </a:rPr>
              <a:t>二、始于微型机时代的嵌入式应用</a:t>
            </a:r>
            <a:endParaRPr lang="en-US" altLang="zh-CN" sz="3200" b="1">
              <a:solidFill>
                <a:srgbClr val="000000"/>
              </a:solidFill>
              <a:latin typeface="楷体" pitchFamily="49" charset="-122"/>
              <a:ea typeface="楷体" pitchFamily="49" charset="-122"/>
            </a:endParaRPr>
          </a:p>
        </p:txBody>
      </p:sp>
      <p:sp>
        <p:nvSpPr>
          <p:cNvPr id="11" name="文本框 10"/>
          <p:cNvSpPr txBox="1"/>
          <p:nvPr/>
        </p:nvSpPr>
        <p:spPr>
          <a:xfrm>
            <a:off x="1343472" y="2132856"/>
            <a:ext cx="9145587" cy="3824124"/>
          </a:xfrm>
          <a:prstGeom prst="rect">
            <a:avLst/>
          </a:prstGeom>
          <a:noFill/>
        </p:spPr>
        <p:txBody>
          <a:bodyPr>
            <a:spAutoFit/>
          </a:bodyPr>
          <a:lstStyle/>
          <a:p>
            <a:pPr marL="457212" indent="-457212" fontAlgn="auto">
              <a:lnSpc>
                <a:spcPts val="3000"/>
              </a:lnSpc>
              <a:spcBef>
                <a:spcPts val="700"/>
              </a:spcBef>
              <a:spcAft>
                <a:spcPts val="0"/>
              </a:spcAft>
              <a:buClr>
                <a:schemeClr val="accent1"/>
              </a:buClr>
              <a:buSzPct val="90000"/>
              <a:buFont typeface="Wingdings" panose="05000000000000000000" pitchFamily="2" charset="2"/>
              <a:buChar char="u"/>
              <a:defRPr/>
            </a:pPr>
            <a:r>
              <a:rPr lang="zh-CN" altLang="en-US"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嵌入式计算机的真正发展是在微处理器问世之后，</a:t>
            </a:r>
            <a:r>
              <a:rPr lang="en-US" altLang="zh-CN"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1971</a:t>
            </a:r>
            <a:r>
              <a:rPr lang="zh-CN" altLang="en-US"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年</a:t>
            </a:r>
            <a:r>
              <a:rPr lang="en-US" altLang="zh-CN"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11</a:t>
            </a:r>
            <a:r>
              <a:rPr lang="zh-CN" altLang="en-US"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月，第一款微处理器</a:t>
            </a:r>
            <a:r>
              <a:rPr lang="en-US" altLang="zh-CN"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Intel 4004</a:t>
            </a:r>
            <a:r>
              <a:rPr lang="zh-CN" altLang="en-US"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产生。各种微处理器的广泛应用形成了一个广阔的嵌入式应用市场。</a:t>
            </a:r>
            <a:endParaRPr lang="en-US" altLang="zh-CN" sz="32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fontAlgn="auto">
              <a:lnSpc>
                <a:spcPts val="3000"/>
              </a:lnSpc>
              <a:spcBef>
                <a:spcPts val="700"/>
              </a:spcBef>
              <a:spcAft>
                <a:spcPts val="0"/>
              </a:spcAft>
              <a:buClr>
                <a:schemeClr val="accent1"/>
              </a:buClr>
              <a:buSzPct val="90000"/>
              <a:defRPr/>
            </a:pPr>
            <a:endParaRPr lang="en-US" altLang="zh-CN" sz="3200" dirty="0">
              <a:solidFill>
                <a:prstClr val="black"/>
              </a:solidFill>
              <a:latin typeface="楷体" panose="02010609060101010101" pitchFamily="49" charset="-122"/>
              <a:ea typeface="楷体" panose="02010609060101010101" pitchFamily="49" charset="-122"/>
            </a:endParaRPr>
          </a:p>
          <a:p>
            <a:pPr fontAlgn="auto">
              <a:lnSpc>
                <a:spcPts val="3000"/>
              </a:lnSpc>
              <a:spcBef>
                <a:spcPts val="700"/>
              </a:spcBef>
              <a:spcAft>
                <a:spcPts val="0"/>
              </a:spcAft>
              <a:buClr>
                <a:schemeClr val="accent1"/>
              </a:buClr>
              <a:buSzPct val="90000"/>
              <a:defRPr/>
            </a:pPr>
            <a:endParaRPr lang="en-US" altLang="zh-CN" sz="3200" dirty="0">
              <a:solidFill>
                <a:prstClr val="black"/>
              </a:solidFill>
              <a:latin typeface="楷体" panose="02010609060101010101" pitchFamily="49" charset="-122"/>
              <a:ea typeface="楷体" panose="02010609060101010101" pitchFamily="49" charset="-122"/>
            </a:endParaRPr>
          </a:p>
          <a:p>
            <a:pPr marL="457212" indent="-457212" fontAlgn="auto">
              <a:lnSpc>
                <a:spcPts val="3000"/>
              </a:lnSpc>
              <a:spcBef>
                <a:spcPts val="700"/>
              </a:spcBef>
              <a:spcAft>
                <a:spcPts val="0"/>
              </a:spcAft>
              <a:buClr>
                <a:schemeClr val="accent1"/>
              </a:buClr>
              <a:buSzPct val="90000"/>
              <a:buFont typeface="Wingdings" panose="05000000000000000000" pitchFamily="2" charset="2"/>
              <a:buChar char="u"/>
              <a:defRPr/>
            </a:pPr>
            <a:r>
              <a:rPr lang="zh-CN" altLang="en-US" sz="3200" dirty="0">
                <a:solidFill>
                  <a:prstClr val="black"/>
                </a:solidFill>
                <a:latin typeface="楷体" panose="02010609060101010101" pitchFamily="49" charset="-122"/>
                <a:ea typeface="楷体" panose="02010609060101010101" pitchFamily="49" charset="-122"/>
              </a:rPr>
              <a:t>从灵活兼容考虑，出现了系列化、模块化的单板机。各插件的互相兼容需求也导致了工业控制微机系统总线的诞生。</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文本框 1"/>
          <p:cNvSpPr txBox="1">
            <a:spLocks noChangeArrowheads="1"/>
          </p:cNvSpPr>
          <p:nvPr/>
        </p:nvSpPr>
        <p:spPr bwMode="auto">
          <a:xfrm>
            <a:off x="1595500" y="674400"/>
            <a:ext cx="9469052" cy="5509200"/>
          </a:xfrm>
          <a:prstGeom prst="rect">
            <a:avLst/>
          </a:prstGeom>
          <a:noFill/>
          <a:ln w="9525">
            <a:noFill/>
            <a:miter lim="800000"/>
            <a:headEnd/>
            <a:tailEnd/>
          </a:ln>
        </p:spPr>
        <p:txBody>
          <a:bodyPr wrap="square">
            <a:spAutoFit/>
          </a:bodyPr>
          <a:lstStyle/>
          <a:p>
            <a:pPr marL="342908" indent="-342908">
              <a:buClr>
                <a:schemeClr val="accent1"/>
              </a:buClr>
              <a:buSzPct val="90000"/>
              <a:buFont typeface="Wingdings" pitchFamily="2" charset="2"/>
              <a:buChar char="u"/>
            </a:pPr>
            <a:r>
              <a:rPr lang="en-US" altLang="zh-CN" sz="3200" dirty="0">
                <a:latin typeface="Times New Roman" pitchFamily="18" charset="0"/>
                <a:ea typeface="楷体" pitchFamily="49" charset="-122"/>
                <a:cs typeface="Times New Roman" pitchFamily="18" charset="0"/>
              </a:rPr>
              <a:t>20</a:t>
            </a:r>
            <a:r>
              <a:rPr lang="zh-CN" altLang="en-US" sz="3200" dirty="0">
                <a:latin typeface="Times New Roman" pitchFamily="18" charset="0"/>
                <a:ea typeface="楷体" pitchFamily="49" charset="-122"/>
                <a:cs typeface="Times New Roman" pitchFamily="18" charset="0"/>
              </a:rPr>
              <a:t>世纪</a:t>
            </a:r>
            <a:r>
              <a:rPr lang="en-US" altLang="zh-CN" sz="3200" dirty="0">
                <a:latin typeface="Times New Roman" pitchFamily="18" charset="0"/>
                <a:ea typeface="楷体" pitchFamily="49" charset="-122"/>
                <a:cs typeface="Times New Roman" pitchFamily="18" charset="0"/>
              </a:rPr>
              <a:t>80</a:t>
            </a:r>
            <a:r>
              <a:rPr lang="zh-CN" altLang="en-US" sz="3200" dirty="0">
                <a:latin typeface="Times New Roman" pitchFamily="18" charset="0"/>
                <a:ea typeface="楷体" pitchFamily="49" charset="-122"/>
                <a:cs typeface="Times New Roman" pitchFamily="18" charset="0"/>
              </a:rPr>
              <a:t>年代各种总线层出不穷、群雄并起。单片机成为嵌入式计算机系统异军突起的一支新秀，</a:t>
            </a:r>
            <a:r>
              <a:rPr lang="en-US" altLang="zh-CN" sz="3200" dirty="0">
                <a:latin typeface="Times New Roman" pitchFamily="18" charset="0"/>
                <a:ea typeface="楷体" pitchFamily="49" charset="-122"/>
                <a:cs typeface="Times New Roman" pitchFamily="18" charset="0"/>
              </a:rPr>
              <a:t>DSP</a:t>
            </a:r>
            <a:r>
              <a:rPr lang="zh-CN" altLang="en-US" sz="3200" dirty="0">
                <a:latin typeface="Times New Roman" pitchFamily="18" charset="0"/>
                <a:ea typeface="楷体" pitchFamily="49" charset="-122"/>
                <a:cs typeface="Times New Roman" pitchFamily="18" charset="0"/>
              </a:rPr>
              <a:t>产品也随之应用于各大领域。</a:t>
            </a:r>
            <a:endParaRPr lang="en-US" altLang="zh-CN" sz="3200" dirty="0">
              <a:latin typeface="Times New Roman" pitchFamily="18" charset="0"/>
              <a:ea typeface="楷体" pitchFamily="49" charset="-122"/>
              <a:cs typeface="Times New Roman" pitchFamily="18" charset="0"/>
            </a:endParaRPr>
          </a:p>
          <a:p>
            <a:pPr>
              <a:buClr>
                <a:schemeClr val="accent1"/>
              </a:buClr>
              <a:buSzPct val="90000"/>
            </a:pPr>
            <a:endParaRPr lang="en-US" altLang="zh-CN" sz="3200" dirty="0">
              <a:latin typeface="Times New Roman" pitchFamily="18" charset="0"/>
              <a:ea typeface="楷体" pitchFamily="49" charset="-122"/>
              <a:cs typeface="Times New Roman" pitchFamily="18" charset="0"/>
            </a:endParaRPr>
          </a:p>
          <a:p>
            <a:pPr marL="342908" indent="-342908">
              <a:buClr>
                <a:schemeClr val="accent1"/>
              </a:buClr>
              <a:buSzPct val="90000"/>
              <a:buFont typeface="Wingdings" pitchFamily="2" charset="2"/>
              <a:buChar char="u"/>
            </a:pPr>
            <a:r>
              <a:rPr lang="en-US" altLang="zh-CN" sz="3200" dirty="0">
                <a:latin typeface="Times New Roman" pitchFamily="18" charset="0"/>
                <a:ea typeface="楷体" pitchFamily="49" charset="-122"/>
                <a:cs typeface="Times New Roman" pitchFamily="18" charset="0"/>
              </a:rPr>
              <a:t>20</a:t>
            </a:r>
            <a:r>
              <a:rPr lang="zh-CN" altLang="en-US" sz="3200" dirty="0">
                <a:latin typeface="Times New Roman" pitchFamily="18" charset="0"/>
                <a:ea typeface="楷体" pitchFamily="49" charset="-122"/>
                <a:cs typeface="Times New Roman" pitchFamily="18" charset="0"/>
              </a:rPr>
              <a:t>世纪</a:t>
            </a:r>
            <a:r>
              <a:rPr lang="en-US" altLang="zh-CN" sz="3200" dirty="0">
                <a:latin typeface="Times New Roman" pitchFamily="18" charset="0"/>
                <a:ea typeface="楷体" pitchFamily="49" charset="-122"/>
                <a:cs typeface="Times New Roman" pitchFamily="18" charset="0"/>
              </a:rPr>
              <a:t>90</a:t>
            </a:r>
            <a:r>
              <a:rPr lang="zh-CN" altLang="en-US" sz="3200" dirty="0">
                <a:latin typeface="Times New Roman" pitchFamily="18" charset="0"/>
                <a:ea typeface="楷体" pitchFamily="49" charset="-122"/>
                <a:cs typeface="Times New Roman" pitchFamily="18" charset="0"/>
              </a:rPr>
              <a:t>年代，在分布控制、柔性制造、数字化通信、信息家电等巨大需求的牵引下，嵌入式系统进一步加速发展。</a:t>
            </a:r>
            <a:endParaRPr lang="en-US" altLang="zh-CN" sz="3200" dirty="0">
              <a:latin typeface="Times New Roman" pitchFamily="18" charset="0"/>
              <a:ea typeface="楷体" pitchFamily="49" charset="-122"/>
              <a:cs typeface="Times New Roman" pitchFamily="18" charset="0"/>
            </a:endParaRPr>
          </a:p>
          <a:p>
            <a:pPr marL="342908" indent="-342908">
              <a:buClr>
                <a:schemeClr val="accent1"/>
              </a:buClr>
              <a:buSzPct val="90000"/>
              <a:buFont typeface="Wingdings" pitchFamily="2" charset="2"/>
              <a:buChar char="u"/>
            </a:pPr>
            <a:endParaRPr lang="en-US" altLang="zh-CN" sz="3200" dirty="0">
              <a:latin typeface="Times New Roman" pitchFamily="18" charset="0"/>
              <a:ea typeface="楷体" pitchFamily="49" charset="-122"/>
              <a:cs typeface="Times New Roman" pitchFamily="18" charset="0"/>
            </a:endParaRPr>
          </a:p>
          <a:p>
            <a:pPr marL="342908" indent="-342908">
              <a:buClr>
                <a:schemeClr val="accent1"/>
              </a:buClr>
              <a:buSzPct val="90000"/>
              <a:buFont typeface="Wingdings" pitchFamily="2" charset="2"/>
              <a:buChar char="u"/>
            </a:pPr>
            <a:r>
              <a:rPr lang="en-US" altLang="zh-CN" sz="3200" dirty="0">
                <a:latin typeface="Times New Roman" pitchFamily="18" charset="0"/>
                <a:ea typeface="楷体" pitchFamily="49" charset="-122"/>
                <a:cs typeface="Times New Roman" pitchFamily="18" charset="0"/>
              </a:rPr>
              <a:t>21</a:t>
            </a:r>
            <a:r>
              <a:rPr lang="zh-CN" altLang="en-US" sz="3200" dirty="0">
                <a:latin typeface="Times New Roman" pitchFamily="18" charset="0"/>
                <a:ea typeface="楷体" pitchFamily="49" charset="-122"/>
                <a:cs typeface="Times New Roman" pitchFamily="18" charset="0"/>
              </a:rPr>
              <a:t>世纪无疑是一个网络的时代，使嵌入式计算机系统应用到各类网络中去也必然是嵌入式系统发展的重要方向。</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矩形 2"/>
          <p:cNvSpPr>
            <a:spLocks noChangeArrowheads="1"/>
          </p:cNvSpPr>
          <p:nvPr/>
        </p:nvSpPr>
        <p:spPr bwMode="auto">
          <a:xfrm>
            <a:off x="1949453" y="522290"/>
            <a:ext cx="5400837" cy="553998"/>
          </a:xfrm>
          <a:prstGeom prst="rect">
            <a:avLst/>
          </a:prstGeom>
          <a:noFill/>
          <a:ln w="9525">
            <a:noFill/>
            <a:miter lim="800000"/>
            <a:headEnd/>
            <a:tailEnd/>
          </a:ln>
        </p:spPr>
        <p:txBody>
          <a:bodyPr wrap="none">
            <a:spAutoFit/>
          </a:bodyPr>
          <a:lstStyle/>
          <a:p>
            <a:r>
              <a:rPr lang="zh-CN" altLang="en-US" sz="3000" b="1">
                <a:solidFill>
                  <a:srgbClr val="00B0F0"/>
                </a:solidFill>
                <a:latin typeface="楷体" pitchFamily="49" charset="-122"/>
                <a:ea typeface="楷体" pitchFamily="49" charset="-122"/>
              </a:rPr>
              <a:t>嵌入式系统主要经历的</a:t>
            </a:r>
            <a:r>
              <a:rPr lang="en-US" altLang="zh-CN" sz="3000" b="1">
                <a:solidFill>
                  <a:srgbClr val="00B0F0"/>
                </a:solidFill>
                <a:latin typeface="楷体" pitchFamily="49" charset="-122"/>
                <a:ea typeface="楷体" pitchFamily="49" charset="-122"/>
              </a:rPr>
              <a:t>4</a:t>
            </a:r>
            <a:r>
              <a:rPr lang="zh-CN" altLang="en-US" sz="3000" b="1">
                <a:solidFill>
                  <a:srgbClr val="00B0F0"/>
                </a:solidFill>
                <a:latin typeface="楷体" pitchFamily="49" charset="-122"/>
                <a:ea typeface="楷体" pitchFamily="49" charset="-122"/>
              </a:rPr>
              <a:t>个阶段</a:t>
            </a:r>
          </a:p>
        </p:txBody>
      </p:sp>
      <p:sp>
        <p:nvSpPr>
          <p:cNvPr id="29698" name="矩形 4"/>
          <p:cNvSpPr>
            <a:spLocks noChangeArrowheads="1"/>
          </p:cNvSpPr>
          <p:nvPr/>
        </p:nvSpPr>
        <p:spPr bwMode="auto">
          <a:xfrm>
            <a:off x="1379355" y="2496807"/>
            <a:ext cx="8969697" cy="2823850"/>
          </a:xfrm>
          <a:prstGeom prst="rect">
            <a:avLst/>
          </a:prstGeom>
          <a:noFill/>
          <a:ln w="9525">
            <a:noFill/>
            <a:miter lim="800000"/>
            <a:headEnd/>
            <a:tailEnd/>
          </a:ln>
        </p:spPr>
        <p:txBody>
          <a:bodyPr wrap="square">
            <a:spAutoFit/>
          </a:bodyPr>
          <a:lstStyle/>
          <a:p>
            <a:pPr>
              <a:lnSpc>
                <a:spcPts val="3200"/>
              </a:lnSpc>
              <a:spcBef>
                <a:spcPts val="700"/>
              </a:spcBef>
              <a:buClr>
                <a:srgbClr val="FEB80A"/>
              </a:buClr>
              <a:buSzPct val="60000"/>
            </a:pPr>
            <a:r>
              <a:rPr lang="zh-CN" altLang="en-US" sz="3000" dirty="0">
                <a:solidFill>
                  <a:srgbClr val="000000"/>
                </a:solidFill>
                <a:latin typeface="楷体" pitchFamily="49" charset="-122"/>
                <a:ea typeface="楷体" pitchFamily="49" charset="-122"/>
              </a:rPr>
              <a:t>    该阶段嵌入式系统是以</a:t>
            </a:r>
            <a:r>
              <a:rPr lang="zh-CN" altLang="en-US" sz="3000" dirty="0">
                <a:solidFill>
                  <a:srgbClr val="FF0000"/>
                </a:solidFill>
                <a:latin typeface="楷体" pitchFamily="49" charset="-122"/>
                <a:ea typeface="楷体" pitchFamily="49" charset="-122"/>
              </a:rPr>
              <a:t>单芯片为核心</a:t>
            </a:r>
            <a:r>
              <a:rPr lang="zh-CN" altLang="en-US" sz="3000" dirty="0">
                <a:solidFill>
                  <a:srgbClr val="000000"/>
                </a:solidFill>
                <a:latin typeface="楷体" pitchFamily="49" charset="-122"/>
                <a:ea typeface="楷体" pitchFamily="49" charset="-122"/>
              </a:rPr>
              <a:t>的可编程控制器形式的系统。将计算机做在一个芯片上，从而开创了嵌入式系统独立发展的单片机时代。</a:t>
            </a:r>
            <a:endParaRPr lang="en-US" altLang="zh-CN" sz="3000" dirty="0">
              <a:solidFill>
                <a:srgbClr val="000000"/>
              </a:solidFill>
              <a:latin typeface="楷体" pitchFamily="49" charset="-122"/>
              <a:ea typeface="楷体" pitchFamily="49" charset="-122"/>
            </a:endParaRPr>
          </a:p>
          <a:p>
            <a:pPr>
              <a:lnSpc>
                <a:spcPts val="3200"/>
              </a:lnSpc>
              <a:spcBef>
                <a:spcPts val="700"/>
              </a:spcBef>
              <a:buClr>
                <a:srgbClr val="FEB80A"/>
              </a:buClr>
              <a:buSzPct val="60000"/>
            </a:pPr>
            <a:r>
              <a:rPr lang="zh-CN" altLang="en-US" sz="3000" dirty="0">
                <a:solidFill>
                  <a:srgbClr val="000000"/>
                </a:solidFill>
                <a:latin typeface="楷体" pitchFamily="49" charset="-122"/>
                <a:ea typeface="楷体" pitchFamily="49" charset="-122"/>
              </a:rPr>
              <a:t>   </a:t>
            </a: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其主要特点是： 系统结构和功能相对单一；</a:t>
            </a:r>
            <a:endParaRPr lang="en-US" altLang="zh-CN" sz="3000" dirty="0">
              <a:solidFill>
                <a:srgbClr val="000000"/>
              </a:solidFill>
              <a:latin typeface="楷体" pitchFamily="49" charset="-122"/>
              <a:ea typeface="楷体" pitchFamily="49" charset="-122"/>
            </a:endParaRPr>
          </a:p>
          <a:p>
            <a:pPr>
              <a:lnSpc>
                <a:spcPts val="3200"/>
              </a:lnSpc>
              <a:spcBef>
                <a:spcPts val="700"/>
              </a:spcBef>
              <a:buClr>
                <a:srgbClr val="FEB80A"/>
              </a:buClr>
              <a:buSzPct val="60000"/>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存储容量较小；</a:t>
            </a:r>
            <a:endParaRPr lang="en-US" altLang="zh-CN" sz="3000" dirty="0">
              <a:solidFill>
                <a:srgbClr val="000000"/>
              </a:solidFill>
              <a:latin typeface="楷体" pitchFamily="49" charset="-122"/>
              <a:ea typeface="楷体" pitchFamily="49" charset="-122"/>
            </a:endParaRPr>
          </a:p>
          <a:p>
            <a:pPr>
              <a:lnSpc>
                <a:spcPts val="3200"/>
              </a:lnSpc>
              <a:spcBef>
                <a:spcPts val="700"/>
              </a:spcBef>
              <a:buClr>
                <a:srgbClr val="FEB80A"/>
              </a:buClr>
              <a:buSzPct val="60000"/>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几乎没有用户接口。</a:t>
            </a:r>
          </a:p>
        </p:txBody>
      </p:sp>
      <p:pic>
        <p:nvPicPr>
          <p:cNvPr id="29699" name="图片 13"/>
          <p:cNvPicPr>
            <a:picLocks noChangeAspect="1"/>
          </p:cNvPicPr>
          <p:nvPr/>
        </p:nvPicPr>
        <p:blipFill>
          <a:blip r:embed="rId2"/>
          <a:srcRect/>
          <a:stretch>
            <a:fillRect/>
          </a:stretch>
        </p:blipFill>
        <p:spPr bwMode="auto">
          <a:xfrm>
            <a:off x="1142206" y="1299999"/>
            <a:ext cx="9907588" cy="419100"/>
          </a:xfrm>
          <a:prstGeom prst="rect">
            <a:avLst/>
          </a:prstGeom>
          <a:noFill/>
          <a:ln w="9525">
            <a:noFill/>
            <a:miter lim="800000"/>
            <a:headEnd/>
            <a:tailEnd/>
          </a:ln>
        </p:spPr>
      </p:pic>
      <p:pic>
        <p:nvPicPr>
          <p:cNvPr id="29700" name="图片 3"/>
          <p:cNvPicPr>
            <a:picLocks noChangeAspect="1"/>
          </p:cNvPicPr>
          <p:nvPr/>
        </p:nvPicPr>
        <p:blipFill>
          <a:blip r:embed="rId3"/>
          <a:srcRect/>
          <a:stretch>
            <a:fillRect/>
          </a:stretch>
        </p:blipFill>
        <p:spPr bwMode="auto">
          <a:xfrm>
            <a:off x="1374775" y="522291"/>
            <a:ext cx="547688" cy="858837"/>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1" name="图片 1"/>
          <p:cNvPicPr>
            <a:picLocks noChangeAspect="1"/>
          </p:cNvPicPr>
          <p:nvPr/>
        </p:nvPicPr>
        <p:blipFill>
          <a:blip r:embed="rId2"/>
          <a:srcRect/>
          <a:stretch>
            <a:fillRect/>
          </a:stretch>
        </p:blipFill>
        <p:spPr bwMode="auto">
          <a:xfrm>
            <a:off x="1141412" y="1484313"/>
            <a:ext cx="9907588" cy="431800"/>
          </a:xfrm>
          <a:prstGeom prst="rect">
            <a:avLst/>
          </a:prstGeom>
          <a:noFill/>
          <a:ln w="9525">
            <a:noFill/>
            <a:miter lim="800000"/>
            <a:headEnd/>
            <a:tailEnd/>
          </a:ln>
        </p:spPr>
      </p:pic>
      <p:sp>
        <p:nvSpPr>
          <p:cNvPr id="30722" name="矩形 2"/>
          <p:cNvSpPr>
            <a:spLocks noChangeArrowheads="1"/>
          </p:cNvSpPr>
          <p:nvPr/>
        </p:nvSpPr>
        <p:spPr bwMode="auto">
          <a:xfrm>
            <a:off x="911424" y="2387343"/>
            <a:ext cx="10081811" cy="2554545"/>
          </a:xfrm>
          <a:prstGeom prst="rect">
            <a:avLst/>
          </a:prstGeom>
          <a:noFill/>
          <a:ln w="9525">
            <a:noFill/>
            <a:miter lim="800000"/>
            <a:headEnd/>
            <a:tailEnd/>
          </a:ln>
        </p:spPr>
        <p:txBody>
          <a:bodyPr wrap="square">
            <a:spAutoFit/>
          </a:bodyPr>
          <a:lstStyle/>
          <a:p>
            <a:pPr>
              <a:lnSpc>
                <a:spcPts val="3200"/>
              </a:lnSpc>
            </a:pPr>
            <a:r>
              <a:rPr lang="zh-CN" altLang="en-US" sz="3000" dirty="0">
                <a:solidFill>
                  <a:srgbClr val="000000"/>
                </a:solidFill>
                <a:latin typeface="楷体" pitchFamily="49" charset="-122"/>
                <a:ea typeface="楷体" pitchFamily="49" charset="-122"/>
              </a:rPr>
              <a:t>    该阶段是以</a:t>
            </a:r>
            <a:r>
              <a:rPr lang="zh-CN" altLang="en-US" sz="3000" dirty="0">
                <a:solidFill>
                  <a:srgbClr val="FF0000"/>
                </a:solidFill>
                <a:latin typeface="楷体" pitchFamily="49" charset="-122"/>
                <a:ea typeface="楷体" pitchFamily="49" charset="-122"/>
              </a:rPr>
              <a:t>嵌入式</a:t>
            </a:r>
            <a:r>
              <a:rPr lang="en-US" altLang="zh-CN" sz="3000" dirty="0">
                <a:solidFill>
                  <a:srgbClr val="FF0000"/>
                </a:solidFill>
                <a:latin typeface="Times New Roman" pitchFamily="18" charset="0"/>
                <a:ea typeface="楷体" pitchFamily="49" charset="-122"/>
                <a:cs typeface="Times New Roman" pitchFamily="18" charset="0"/>
              </a:rPr>
              <a:t>CPU</a:t>
            </a:r>
            <a:r>
              <a:rPr lang="zh-CN" altLang="en-US" sz="3000" dirty="0">
                <a:solidFill>
                  <a:srgbClr val="000000"/>
                </a:solidFill>
                <a:latin typeface="楷体" pitchFamily="49" charset="-122"/>
                <a:ea typeface="楷体" pitchFamily="49" charset="-122"/>
              </a:rPr>
              <a:t>为基础、以简单操作系统为核心的嵌入式系统。</a:t>
            </a:r>
            <a:endParaRPr lang="en-US" altLang="zh-CN" sz="3000" dirty="0">
              <a:solidFill>
                <a:srgbClr val="000000"/>
              </a:solidFill>
              <a:latin typeface="楷体" pitchFamily="49" charset="-122"/>
              <a:ea typeface="楷体" pitchFamily="49" charset="-122"/>
            </a:endParaRPr>
          </a:p>
          <a:p>
            <a:pPr>
              <a:lnSpc>
                <a:spcPts val="3200"/>
              </a:lnSpc>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其主要特点是： </a:t>
            </a:r>
            <a:r>
              <a:rPr lang="en-US" altLang="zh-CN" sz="3000" dirty="0">
                <a:solidFill>
                  <a:srgbClr val="000000"/>
                </a:solidFill>
                <a:latin typeface="Times New Roman" pitchFamily="18" charset="0"/>
                <a:ea typeface="楷体" pitchFamily="49" charset="-122"/>
              </a:rPr>
              <a:t>CPU</a:t>
            </a:r>
            <a:r>
              <a:rPr lang="zh-CN" altLang="en-US" sz="3000" dirty="0">
                <a:solidFill>
                  <a:srgbClr val="000000"/>
                </a:solidFill>
                <a:latin typeface="楷体" pitchFamily="49" charset="-122"/>
                <a:ea typeface="楷体" pitchFamily="49" charset="-122"/>
              </a:rPr>
              <a:t>种类繁多，通用性比较弱；</a:t>
            </a:r>
            <a:endParaRPr lang="en-US" altLang="zh-CN" sz="3000" dirty="0">
              <a:solidFill>
                <a:srgbClr val="000000"/>
              </a:solidFill>
              <a:latin typeface="楷体" pitchFamily="49" charset="-122"/>
              <a:ea typeface="楷体" pitchFamily="49" charset="-122"/>
            </a:endParaRPr>
          </a:p>
          <a:p>
            <a:pPr>
              <a:lnSpc>
                <a:spcPts val="3200"/>
              </a:lnSpc>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系统开销小，效率高；</a:t>
            </a:r>
            <a:endParaRPr lang="en-US" altLang="zh-CN" sz="3000" dirty="0">
              <a:solidFill>
                <a:srgbClr val="000000"/>
              </a:solidFill>
              <a:latin typeface="楷体" pitchFamily="49" charset="-122"/>
              <a:ea typeface="楷体" pitchFamily="49" charset="-122"/>
            </a:endParaRPr>
          </a:p>
          <a:p>
            <a:pPr>
              <a:lnSpc>
                <a:spcPts val="3200"/>
              </a:lnSpc>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操作系具备一定的兼容性和扩展性；</a:t>
            </a:r>
            <a:endParaRPr lang="en-US" altLang="zh-CN" sz="3000" dirty="0">
              <a:solidFill>
                <a:srgbClr val="000000"/>
              </a:solidFill>
              <a:latin typeface="楷体" pitchFamily="49" charset="-122"/>
              <a:ea typeface="楷体" pitchFamily="49" charset="-122"/>
            </a:endParaRPr>
          </a:p>
          <a:p>
            <a:pPr>
              <a:lnSpc>
                <a:spcPts val="3200"/>
              </a:lnSpc>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应用软件较专业化，</a:t>
            </a:r>
            <a:r>
              <a:rPr lang="en-US" altLang="zh-CN" sz="3000" dirty="0">
                <a:solidFill>
                  <a:srgbClr val="000000"/>
                </a:solidFill>
                <a:latin typeface="楷体" pitchFamily="49" charset="-122"/>
                <a:ea typeface="楷体" pitchFamily="49" charset="-122"/>
              </a:rPr>
              <a:t>GUI</a:t>
            </a:r>
            <a:r>
              <a:rPr lang="zh-CN" altLang="en-US" sz="3000" dirty="0">
                <a:solidFill>
                  <a:srgbClr val="000000"/>
                </a:solidFill>
                <a:latin typeface="楷体" pitchFamily="49" charset="-122"/>
                <a:ea typeface="楷体" pitchFamily="49" charset="-122"/>
              </a:rPr>
              <a:t>不够友好。</a:t>
            </a:r>
            <a:endParaRPr lang="zh-CN" altLang="en-US" sz="3000" dirty="0">
              <a:latin typeface="Tw Cen MT" pitchFamily="34" charset="0"/>
              <a:ea typeface="华文仿宋"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A55386-6A5A-4D5C-90ED-30107D85619F}"/>
              </a:ext>
            </a:extLst>
          </p:cNvPr>
          <p:cNvSpPr>
            <a:spLocks noGrp="1"/>
          </p:cNvSpPr>
          <p:nvPr>
            <p:ph type="title"/>
          </p:nvPr>
        </p:nvSpPr>
        <p:spPr/>
        <p:txBody>
          <a:bodyPr/>
          <a:lstStyle/>
          <a:p>
            <a:r>
              <a:rPr lang="zh-CN" altLang="en-US" dirty="0"/>
              <a:t>课程考评</a:t>
            </a:r>
          </a:p>
        </p:txBody>
      </p:sp>
      <p:sp>
        <p:nvSpPr>
          <p:cNvPr id="3" name="内容占位符 2">
            <a:extLst>
              <a:ext uri="{FF2B5EF4-FFF2-40B4-BE49-F238E27FC236}">
                <a16:creationId xmlns:a16="http://schemas.microsoft.com/office/drawing/2014/main" id="{A57E3916-5E9E-45C2-A031-EDB9E850D462}"/>
              </a:ext>
            </a:extLst>
          </p:cNvPr>
          <p:cNvSpPr>
            <a:spLocks noGrp="1"/>
          </p:cNvSpPr>
          <p:nvPr>
            <p:ph sz="quarter" idx="1"/>
          </p:nvPr>
        </p:nvSpPr>
        <p:spPr>
          <a:xfrm>
            <a:off x="1487488" y="2348881"/>
            <a:ext cx="9417496" cy="3124944"/>
          </a:xfrm>
        </p:spPr>
        <p:txBody>
          <a:bodyPr/>
          <a:lstStyle/>
          <a:p>
            <a:r>
              <a:rPr lang="zh-CN" altLang="en-US" dirty="0"/>
              <a:t>考核方式：闭卷考试</a:t>
            </a:r>
            <a:endParaRPr lang="en-US" altLang="zh-CN" dirty="0"/>
          </a:p>
          <a:p>
            <a:r>
              <a:rPr lang="zh-CN" altLang="en-US" dirty="0"/>
              <a:t>成绩组成：平时成绩（出勤</a:t>
            </a:r>
            <a:r>
              <a:rPr lang="en-US" altLang="zh-CN" dirty="0"/>
              <a:t>10%+</a:t>
            </a:r>
            <a:r>
              <a:rPr lang="zh-CN" altLang="en-US" dirty="0"/>
              <a:t>作业</a:t>
            </a:r>
            <a:r>
              <a:rPr lang="en-US" altLang="zh-CN" dirty="0"/>
              <a:t>10%</a:t>
            </a:r>
            <a:r>
              <a:rPr lang="zh-CN" altLang="en-US" dirty="0"/>
              <a:t>）</a:t>
            </a:r>
            <a:r>
              <a:rPr lang="en-US" altLang="zh-CN" dirty="0"/>
              <a:t>+</a:t>
            </a:r>
          </a:p>
          <a:p>
            <a:pPr marL="0" indent="0">
              <a:buNone/>
            </a:pPr>
            <a:r>
              <a:rPr lang="en-US" altLang="zh-CN" dirty="0"/>
              <a:t>                     </a:t>
            </a:r>
            <a:r>
              <a:rPr lang="zh-CN" altLang="en-US" dirty="0"/>
              <a:t>实验成绩（实验作业</a:t>
            </a:r>
            <a:r>
              <a:rPr lang="en-US" altLang="zh-CN" dirty="0"/>
              <a:t>10%+</a:t>
            </a:r>
            <a:r>
              <a:rPr lang="zh-CN" altLang="en-US" dirty="0"/>
              <a:t>实验考试</a:t>
            </a:r>
            <a:r>
              <a:rPr lang="en-US" altLang="zh-CN" dirty="0"/>
              <a:t>10%</a:t>
            </a:r>
            <a:r>
              <a:rPr lang="zh-CN" altLang="en-US" dirty="0"/>
              <a:t>）</a:t>
            </a:r>
            <a:r>
              <a:rPr lang="en-US" altLang="zh-CN" dirty="0"/>
              <a:t>+</a:t>
            </a:r>
          </a:p>
          <a:p>
            <a:pPr marL="0" indent="0">
              <a:buNone/>
            </a:pPr>
            <a:r>
              <a:rPr lang="zh-CN" altLang="en-US" dirty="0"/>
              <a:t>                     期末考试（</a:t>
            </a:r>
            <a:r>
              <a:rPr lang="en-US" altLang="zh-CN" dirty="0"/>
              <a:t>60%</a:t>
            </a:r>
            <a:r>
              <a:rPr lang="zh-CN" altLang="en-US" dirty="0"/>
              <a:t>）</a:t>
            </a:r>
          </a:p>
        </p:txBody>
      </p:sp>
    </p:spTree>
    <p:extLst>
      <p:ext uri="{BB962C8B-B14F-4D97-AF65-F5344CB8AC3E}">
        <p14:creationId xmlns:p14="http://schemas.microsoft.com/office/powerpoint/2010/main" val="9639749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5" name="图片 2"/>
          <p:cNvPicPr>
            <a:picLocks noChangeAspect="1"/>
          </p:cNvPicPr>
          <p:nvPr/>
        </p:nvPicPr>
        <p:blipFill>
          <a:blip r:embed="rId2"/>
          <a:srcRect/>
          <a:stretch>
            <a:fillRect/>
          </a:stretch>
        </p:blipFill>
        <p:spPr bwMode="auto">
          <a:xfrm>
            <a:off x="1117600" y="1412875"/>
            <a:ext cx="9931400" cy="431800"/>
          </a:xfrm>
          <a:prstGeom prst="rect">
            <a:avLst/>
          </a:prstGeom>
          <a:noFill/>
          <a:ln w="9525">
            <a:noFill/>
            <a:miter lim="800000"/>
            <a:headEnd/>
            <a:tailEnd/>
          </a:ln>
        </p:spPr>
      </p:pic>
      <p:sp>
        <p:nvSpPr>
          <p:cNvPr id="31746" name="矩形 3"/>
          <p:cNvSpPr>
            <a:spLocks noChangeArrowheads="1"/>
          </p:cNvSpPr>
          <p:nvPr/>
        </p:nvSpPr>
        <p:spPr bwMode="auto">
          <a:xfrm>
            <a:off x="1626583" y="2060848"/>
            <a:ext cx="9432722" cy="2964914"/>
          </a:xfrm>
          <a:prstGeom prst="rect">
            <a:avLst/>
          </a:prstGeom>
          <a:noFill/>
          <a:ln w="9525">
            <a:noFill/>
            <a:miter lim="800000"/>
            <a:headEnd/>
            <a:tailEnd/>
          </a:ln>
        </p:spPr>
        <p:txBody>
          <a:bodyPr wrap="square">
            <a:spAutoFit/>
          </a:bodyPr>
          <a:lstStyle/>
          <a:p>
            <a:pPr>
              <a:lnSpc>
                <a:spcPts val="3200"/>
              </a:lnSpc>
            </a:pPr>
            <a:r>
              <a:rPr lang="zh-CN" altLang="en-US" sz="3000" dirty="0">
                <a:solidFill>
                  <a:srgbClr val="000000"/>
                </a:solidFill>
                <a:latin typeface="楷体" pitchFamily="49" charset="-122"/>
                <a:ea typeface="楷体" pitchFamily="49" charset="-122"/>
              </a:rPr>
              <a:t>该阶段是以</a:t>
            </a:r>
            <a:r>
              <a:rPr lang="zh-CN" altLang="en-US" sz="3000" dirty="0">
                <a:solidFill>
                  <a:srgbClr val="FF0000"/>
                </a:solidFill>
                <a:latin typeface="楷体" pitchFamily="49" charset="-122"/>
                <a:ea typeface="楷体" pitchFamily="49" charset="-122"/>
              </a:rPr>
              <a:t>嵌入式操作系统</a:t>
            </a:r>
            <a:r>
              <a:rPr lang="zh-CN" altLang="en-US" sz="3000" dirty="0">
                <a:solidFill>
                  <a:srgbClr val="000000"/>
                </a:solidFill>
                <a:latin typeface="楷体" pitchFamily="49" charset="-122"/>
                <a:ea typeface="楷体" pitchFamily="49" charset="-122"/>
              </a:rPr>
              <a:t>为标志的嵌入式系统。</a:t>
            </a:r>
            <a:endParaRPr lang="en-US" altLang="zh-CN" sz="3000" dirty="0">
              <a:solidFill>
                <a:srgbClr val="000000"/>
              </a:solidFill>
              <a:latin typeface="楷体" pitchFamily="49" charset="-122"/>
              <a:ea typeface="楷体" pitchFamily="49" charset="-122"/>
            </a:endParaRPr>
          </a:p>
          <a:p>
            <a:pPr>
              <a:lnSpc>
                <a:spcPts val="3200"/>
              </a:lnSpc>
            </a:pPr>
            <a:r>
              <a:rPr lang="zh-CN" altLang="en-US" sz="3000" dirty="0">
                <a:solidFill>
                  <a:srgbClr val="000000"/>
                </a:solidFill>
                <a:latin typeface="楷体" pitchFamily="49" charset="-122"/>
                <a:ea typeface="楷体" pitchFamily="49" charset="-122"/>
              </a:rPr>
              <a:t>其主要特点是：</a:t>
            </a:r>
            <a:endParaRPr lang="en-US" altLang="zh-CN" sz="3000" dirty="0">
              <a:solidFill>
                <a:srgbClr val="000000"/>
              </a:solidFill>
              <a:latin typeface="楷体" pitchFamily="49" charset="-122"/>
              <a:ea typeface="楷体" pitchFamily="49" charset="-122"/>
            </a:endParaRPr>
          </a:p>
          <a:p>
            <a:pPr>
              <a:lnSpc>
                <a:spcPts val="3200"/>
              </a:lnSpc>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嵌入式操作系统兼容性好；</a:t>
            </a:r>
          </a:p>
          <a:p>
            <a:pPr>
              <a:lnSpc>
                <a:spcPts val="3200"/>
              </a:lnSpc>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   操作系统内核小、效率高，高度模块化和扩展性；</a:t>
            </a:r>
          </a:p>
          <a:p>
            <a:pPr>
              <a:lnSpc>
                <a:spcPts val="3200"/>
              </a:lnSpc>
            </a:pPr>
            <a:r>
              <a:rPr lang="zh-CN" altLang="en-US" sz="3000" dirty="0">
                <a:solidFill>
                  <a:srgbClr val="000000"/>
                </a:solidFill>
                <a:latin typeface="楷体" pitchFamily="49" charset="-122"/>
                <a:ea typeface="楷体" pitchFamily="49" charset="-122"/>
              </a:rPr>
              <a:t>    具备文件和目录管理，支持多任务，支持网络应用；</a:t>
            </a:r>
            <a:endParaRPr lang="en-US" altLang="zh-CN" sz="3000" dirty="0">
              <a:solidFill>
                <a:srgbClr val="000000"/>
              </a:solidFill>
              <a:latin typeface="楷体" pitchFamily="49" charset="-122"/>
              <a:ea typeface="楷体" pitchFamily="49" charset="-122"/>
            </a:endParaRPr>
          </a:p>
          <a:p>
            <a:pPr>
              <a:lnSpc>
                <a:spcPts val="3200"/>
              </a:lnSpc>
            </a:pPr>
            <a:r>
              <a:rPr lang="zh-CN" altLang="en-US" sz="3000" dirty="0">
                <a:solidFill>
                  <a:srgbClr val="000000"/>
                </a:solidFill>
                <a:latin typeface="楷体" pitchFamily="49" charset="-122"/>
                <a:ea typeface="楷体" pitchFamily="49" charset="-122"/>
              </a:rPr>
              <a:t>    具有大量的应用程序开发接口</a:t>
            </a:r>
            <a:r>
              <a:rPr lang="en-US" altLang="zh-CN" sz="3000" dirty="0">
                <a:solidFill>
                  <a:srgbClr val="000000"/>
                </a:solidFill>
                <a:latin typeface="Times New Roman" pitchFamily="18" charset="0"/>
                <a:ea typeface="楷体" pitchFamily="49" charset="-122"/>
              </a:rPr>
              <a:t>API</a:t>
            </a:r>
            <a:r>
              <a:rPr lang="zh-CN" altLang="en-US" sz="3000" dirty="0">
                <a:solidFill>
                  <a:srgbClr val="000000"/>
                </a:solidFill>
                <a:latin typeface="楷体" pitchFamily="49" charset="-122"/>
                <a:ea typeface="楷体" pitchFamily="49" charset="-122"/>
              </a:rPr>
              <a:t>；</a:t>
            </a:r>
            <a:endParaRPr lang="en-US" altLang="zh-CN" sz="3000" dirty="0">
              <a:solidFill>
                <a:srgbClr val="000000"/>
              </a:solidFill>
              <a:latin typeface="楷体" pitchFamily="49" charset="-122"/>
              <a:ea typeface="楷体" pitchFamily="49" charset="-122"/>
            </a:endParaRPr>
          </a:p>
          <a:p>
            <a:pPr>
              <a:lnSpc>
                <a:spcPts val="3200"/>
              </a:lnSpc>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嵌入式应用软件丰富。</a:t>
            </a:r>
            <a:endParaRPr lang="zh-CN" altLang="en-US" sz="3000" dirty="0">
              <a:latin typeface="Tw Cen MT" pitchFamily="34" charset="0"/>
              <a:ea typeface="华文仿宋" pitchFamily="2"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69" name="图片 9"/>
          <p:cNvPicPr>
            <a:picLocks noChangeAspect="1"/>
          </p:cNvPicPr>
          <p:nvPr/>
        </p:nvPicPr>
        <p:blipFill>
          <a:blip r:embed="rId2"/>
          <a:srcRect/>
          <a:stretch>
            <a:fillRect/>
          </a:stretch>
        </p:blipFill>
        <p:spPr bwMode="auto">
          <a:xfrm>
            <a:off x="1143000" y="1341441"/>
            <a:ext cx="9932988" cy="390525"/>
          </a:xfrm>
          <a:prstGeom prst="rect">
            <a:avLst/>
          </a:prstGeom>
          <a:noFill/>
          <a:ln w="9525">
            <a:noFill/>
            <a:miter lim="800000"/>
            <a:headEnd/>
            <a:tailEnd/>
          </a:ln>
        </p:spPr>
      </p:pic>
      <p:sp>
        <p:nvSpPr>
          <p:cNvPr id="32770" name="文本框 3"/>
          <p:cNvSpPr txBox="1">
            <a:spLocks noChangeArrowheads="1"/>
          </p:cNvSpPr>
          <p:nvPr/>
        </p:nvSpPr>
        <p:spPr bwMode="auto">
          <a:xfrm>
            <a:off x="1847854" y="2060578"/>
            <a:ext cx="8291513" cy="2530501"/>
          </a:xfrm>
          <a:prstGeom prst="rect">
            <a:avLst/>
          </a:prstGeom>
          <a:noFill/>
          <a:ln w="9525">
            <a:noFill/>
            <a:miter lim="800000"/>
            <a:headEnd/>
            <a:tailEnd/>
          </a:ln>
        </p:spPr>
        <p:txBody>
          <a:bodyPr>
            <a:spAutoFit/>
          </a:bodyPr>
          <a:lstStyle/>
          <a:p>
            <a:pPr>
              <a:lnSpc>
                <a:spcPts val="3200"/>
              </a:lnSpc>
            </a:pPr>
            <a:r>
              <a:rPr lang="zh-CN" altLang="en-US" sz="3000" dirty="0">
                <a:solidFill>
                  <a:srgbClr val="000000"/>
                </a:solidFill>
                <a:latin typeface="楷体" pitchFamily="49" charset="-122"/>
                <a:ea typeface="楷体" pitchFamily="49" charset="-122"/>
              </a:rPr>
              <a:t>    该阶段是以</a:t>
            </a:r>
            <a:r>
              <a:rPr lang="en-US" altLang="zh-CN" sz="3000" dirty="0">
                <a:solidFill>
                  <a:srgbClr val="000000"/>
                </a:solidFill>
                <a:latin typeface="Times New Roman" pitchFamily="18" charset="0"/>
                <a:ea typeface="楷体" pitchFamily="49" charset="-122"/>
                <a:cs typeface="Times New Roman" pitchFamily="18" charset="0"/>
              </a:rPr>
              <a:t>Internet</a:t>
            </a:r>
            <a:r>
              <a:rPr lang="zh-CN" altLang="en-US" sz="3000" dirty="0">
                <a:solidFill>
                  <a:srgbClr val="000000"/>
                </a:solidFill>
                <a:latin typeface="楷体" pitchFamily="49" charset="-122"/>
                <a:ea typeface="楷体" pitchFamily="49" charset="-122"/>
              </a:rPr>
              <a:t>为标志的嵌入式系统，这是一个正在迅速发展的阶段。</a:t>
            </a:r>
            <a:endParaRPr lang="en-US" altLang="zh-CN" sz="3000" dirty="0">
              <a:solidFill>
                <a:srgbClr val="000000"/>
              </a:solidFill>
              <a:latin typeface="楷体" pitchFamily="49" charset="-122"/>
              <a:ea typeface="楷体" pitchFamily="49" charset="-122"/>
            </a:endParaRPr>
          </a:p>
          <a:p>
            <a:pPr>
              <a:lnSpc>
                <a:spcPts val="3200"/>
              </a:lnSpc>
            </a:pPr>
            <a:r>
              <a:rPr lang="en-US" altLang="zh-CN" sz="3000" dirty="0">
                <a:solidFill>
                  <a:srgbClr val="000000"/>
                </a:solidFill>
                <a:latin typeface="楷体" pitchFamily="49" charset="-122"/>
                <a:ea typeface="楷体" pitchFamily="49" charset="-122"/>
              </a:rPr>
              <a:t>    </a:t>
            </a:r>
            <a:r>
              <a:rPr lang="zh-CN" altLang="en-US" sz="3000" dirty="0">
                <a:solidFill>
                  <a:srgbClr val="000000"/>
                </a:solidFill>
                <a:latin typeface="楷体" pitchFamily="49" charset="-122"/>
                <a:ea typeface="楷体" pitchFamily="49" charset="-122"/>
              </a:rPr>
              <a:t>目前，大多数嵌入式系统还孤立于</a:t>
            </a:r>
            <a:r>
              <a:rPr lang="en-US" altLang="zh-CN" sz="3000" dirty="0">
                <a:solidFill>
                  <a:srgbClr val="000000"/>
                </a:solidFill>
                <a:latin typeface="Times New Roman" pitchFamily="18" charset="0"/>
                <a:ea typeface="楷体" pitchFamily="49" charset="-122"/>
              </a:rPr>
              <a:t>Internet</a:t>
            </a:r>
            <a:r>
              <a:rPr lang="zh-CN" altLang="en-US" sz="3000" dirty="0">
                <a:solidFill>
                  <a:srgbClr val="000000"/>
                </a:solidFill>
                <a:latin typeface="楷体" pitchFamily="49" charset="-122"/>
                <a:ea typeface="楷体" pitchFamily="49" charset="-122"/>
              </a:rPr>
              <a:t>之外，但随着</a:t>
            </a:r>
            <a:r>
              <a:rPr lang="en-US" altLang="zh-CN" sz="3000" dirty="0">
                <a:solidFill>
                  <a:srgbClr val="000000"/>
                </a:solidFill>
                <a:latin typeface="Times New Roman" pitchFamily="18" charset="0"/>
                <a:ea typeface="楷体" pitchFamily="49" charset="-122"/>
              </a:rPr>
              <a:t>Internet</a:t>
            </a:r>
            <a:r>
              <a:rPr lang="zh-CN" altLang="en-US" sz="3000" dirty="0">
                <a:solidFill>
                  <a:srgbClr val="000000"/>
                </a:solidFill>
                <a:latin typeface="楷体" pitchFamily="49" charset="-122"/>
                <a:ea typeface="楷体" pitchFamily="49" charset="-122"/>
              </a:rPr>
              <a:t>的发展以及</a:t>
            </a:r>
            <a:r>
              <a:rPr lang="en-US" altLang="zh-CN" sz="3000" dirty="0">
                <a:solidFill>
                  <a:srgbClr val="000000"/>
                </a:solidFill>
                <a:latin typeface="Times New Roman" pitchFamily="18" charset="0"/>
                <a:ea typeface="楷体" pitchFamily="49" charset="-122"/>
              </a:rPr>
              <a:t>Internet</a:t>
            </a:r>
            <a:r>
              <a:rPr lang="zh-CN" altLang="en-US" sz="3000" dirty="0">
                <a:solidFill>
                  <a:srgbClr val="000000"/>
                </a:solidFill>
                <a:latin typeface="楷体" pitchFamily="49" charset="-122"/>
                <a:ea typeface="楷体" pitchFamily="49" charset="-122"/>
              </a:rPr>
              <a:t>技术与信息家电、工业控制技术结合日益密切，嵌入式设备与</a:t>
            </a:r>
            <a:r>
              <a:rPr lang="en-US" altLang="zh-CN" sz="3000" dirty="0">
                <a:solidFill>
                  <a:srgbClr val="000000"/>
                </a:solidFill>
                <a:latin typeface="Times New Roman" pitchFamily="18" charset="0"/>
                <a:ea typeface="楷体" pitchFamily="49" charset="-122"/>
              </a:rPr>
              <a:t>Internet</a:t>
            </a:r>
            <a:r>
              <a:rPr lang="zh-CN" altLang="en-US" sz="3000" dirty="0">
                <a:solidFill>
                  <a:srgbClr val="000000"/>
                </a:solidFill>
                <a:latin typeface="楷体" pitchFamily="49" charset="-122"/>
                <a:ea typeface="楷体" pitchFamily="49" charset="-122"/>
              </a:rPr>
              <a:t>的结合将代表嵌入式系统的未来</a:t>
            </a:r>
            <a:r>
              <a:rPr lang="zh-CN" altLang="en-US" sz="3000" dirty="0">
                <a:solidFill>
                  <a:srgbClr val="000000"/>
                </a:solidFill>
                <a:latin typeface="Tw Cen MT" pitchFamily="34" charset="0"/>
                <a:ea typeface="华文仿宋" pitchFamily="2" charset="-122"/>
              </a:rPr>
              <a:t>。</a:t>
            </a:r>
            <a:endParaRPr lang="zh-CN" altLang="en-US" sz="3000" dirty="0">
              <a:latin typeface="Tw Cen MT" pitchFamily="34" charset="0"/>
              <a:ea typeface="华文仿宋" pitchFamily="2" charset="-122"/>
            </a:endParaRPr>
          </a:p>
        </p:txBody>
      </p:sp>
      <p:sp>
        <p:nvSpPr>
          <p:cNvPr id="3" name="圆角矩形 2">
            <a:hlinkClick r:id="rId3" action="ppaction://hlinksldjump"/>
          </p:cNvPr>
          <p:cNvSpPr/>
          <p:nvPr/>
        </p:nvSpPr>
        <p:spPr>
          <a:xfrm>
            <a:off x="10560496" y="6525344"/>
            <a:ext cx="488504" cy="332656"/>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p>
            <a:pPr algn="ctr" fontAlgn="auto">
              <a:spcBef>
                <a:spcPts val="0"/>
              </a:spcBef>
              <a:spcAft>
                <a:spcPts val="0"/>
              </a:spcAft>
              <a:defRPr/>
            </a:pPr>
            <a:r>
              <a:rPr lang="zh-CN" altLang="en-US" dirty="0"/>
              <a:t>返</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标题 1"/>
          <p:cNvSpPr>
            <a:spLocks noGrp="1"/>
          </p:cNvSpPr>
          <p:nvPr>
            <p:ph type="title"/>
          </p:nvPr>
        </p:nvSpPr>
        <p:spPr/>
        <p:txBody>
          <a:bodyPr/>
          <a:lstStyle/>
          <a:p>
            <a:r>
              <a:rPr lang="en-US" altLang="zh-CN" sz="4000" b="1" dirty="0">
                <a:solidFill>
                  <a:srgbClr val="000000"/>
                </a:solidFill>
                <a:latin typeface="Times New Roman" pitchFamily="18" charset="0"/>
                <a:ea typeface="黑体" pitchFamily="49" charset="-122"/>
                <a:cs typeface="Times New Roman" pitchFamily="18" charset="0"/>
              </a:rPr>
              <a:t>1.3</a:t>
            </a:r>
            <a:r>
              <a:rPr lang="en-US" altLang="zh-CN" sz="4000" b="1" dirty="0">
                <a:solidFill>
                  <a:srgbClr val="000000"/>
                </a:solidFill>
                <a:latin typeface="楷体" pitchFamily="49" charset="-122"/>
                <a:ea typeface="楷体" pitchFamily="49" charset="-122"/>
                <a:cs typeface="Times New Roman" pitchFamily="18" charset="0"/>
              </a:rPr>
              <a:t>  </a:t>
            </a:r>
            <a:r>
              <a:rPr lang="zh-CN" altLang="en-US" sz="4000" b="1" dirty="0">
                <a:solidFill>
                  <a:srgbClr val="000000"/>
                </a:solidFill>
                <a:latin typeface="楷体" pitchFamily="49" charset="-122"/>
                <a:ea typeface="楷体" pitchFamily="49" charset="-122"/>
                <a:cs typeface="Times New Roman" pitchFamily="18" charset="0"/>
              </a:rPr>
              <a:t>嵌入式系统的组成</a:t>
            </a:r>
            <a:endParaRPr lang="zh-CN" altLang="en-US" b="1" dirty="0">
              <a:cs typeface="Times New Roman" pitchFamily="18" charset="0"/>
            </a:endParaRPr>
          </a:p>
        </p:txBody>
      </p:sp>
      <p:sp>
        <p:nvSpPr>
          <p:cNvPr id="33794" name="文本框 5"/>
          <p:cNvSpPr txBox="1">
            <a:spLocks noChangeArrowheads="1"/>
          </p:cNvSpPr>
          <p:nvPr/>
        </p:nvSpPr>
        <p:spPr bwMode="auto">
          <a:xfrm>
            <a:off x="4008442" y="2133600"/>
            <a:ext cx="6696075" cy="1569660"/>
          </a:xfrm>
          <a:prstGeom prst="rect">
            <a:avLst/>
          </a:prstGeom>
          <a:noFill/>
          <a:ln w="9525">
            <a:noFill/>
            <a:miter lim="800000"/>
            <a:headEnd/>
            <a:tailEnd/>
          </a:ln>
        </p:spPr>
        <p:txBody>
          <a:bodyPr>
            <a:spAutoFit/>
          </a:bodyPr>
          <a:lstStyle/>
          <a:p>
            <a:pPr marL="457212" indent="-457212">
              <a:buClr>
                <a:schemeClr val="accent1"/>
              </a:buClr>
              <a:buFont typeface="Wingdings" pitchFamily="2" charset="2"/>
              <a:buChar char="Ø"/>
            </a:pPr>
            <a:r>
              <a:rPr lang="en-US" altLang="zh-CN" sz="3200" dirty="0">
                <a:latin typeface="Times New Roman" pitchFamily="18" charset="0"/>
                <a:ea typeface="黑体" pitchFamily="49" charset="-122"/>
                <a:cs typeface="Times New Roman" pitchFamily="18" charset="0"/>
              </a:rPr>
              <a:t>1.3.1</a:t>
            </a:r>
            <a:r>
              <a:rPr lang="en-US" altLang="zh-CN" sz="3200" dirty="0">
                <a:latin typeface="Times New Roman" pitchFamily="18" charset="0"/>
                <a:ea typeface="楷体" pitchFamily="49" charset="-122"/>
                <a:cs typeface="Times New Roman" pitchFamily="18" charset="0"/>
              </a:rPr>
              <a:t>  </a:t>
            </a:r>
            <a:r>
              <a:rPr lang="zh-CN" altLang="en-US" sz="3200" dirty="0">
                <a:latin typeface="Times New Roman" pitchFamily="18" charset="0"/>
                <a:ea typeface="楷体" pitchFamily="49" charset="-122"/>
                <a:cs typeface="Times New Roman" pitchFamily="18" charset="0"/>
              </a:rPr>
              <a:t>嵌入式系统的组成结构	</a:t>
            </a:r>
            <a:endParaRPr lang="en-US" altLang="zh-CN" sz="3200" dirty="0">
              <a:latin typeface="Times New Roman" pitchFamily="18" charset="0"/>
              <a:ea typeface="楷体" pitchFamily="49" charset="-122"/>
              <a:cs typeface="Times New Roman" pitchFamily="18" charset="0"/>
            </a:endParaRPr>
          </a:p>
          <a:p>
            <a:pPr marL="457212" indent="-457212">
              <a:buClr>
                <a:schemeClr val="accent1"/>
              </a:buClr>
              <a:buFont typeface="Wingdings" pitchFamily="2" charset="2"/>
              <a:buChar char="Ø"/>
            </a:pPr>
            <a:r>
              <a:rPr lang="en-US" altLang="zh-CN" sz="3200" dirty="0">
                <a:latin typeface="Times New Roman" pitchFamily="18" charset="0"/>
                <a:ea typeface="黑体" pitchFamily="49" charset="-122"/>
                <a:cs typeface="Times New Roman" pitchFamily="18" charset="0"/>
              </a:rPr>
              <a:t>1.3.2</a:t>
            </a:r>
            <a:r>
              <a:rPr lang="en-US" altLang="zh-CN" sz="3200" dirty="0">
                <a:latin typeface="Times New Roman" pitchFamily="18" charset="0"/>
                <a:ea typeface="楷体" pitchFamily="49" charset="-122"/>
                <a:cs typeface="Times New Roman" pitchFamily="18" charset="0"/>
              </a:rPr>
              <a:t>  </a:t>
            </a:r>
            <a:r>
              <a:rPr lang="zh-CN" altLang="en-US" sz="3200" dirty="0">
                <a:latin typeface="Times New Roman" pitchFamily="18" charset="0"/>
                <a:ea typeface="楷体" pitchFamily="49" charset="-122"/>
                <a:cs typeface="Times New Roman" pitchFamily="18" charset="0"/>
              </a:rPr>
              <a:t>嵌入式处理器	</a:t>
            </a:r>
            <a:endParaRPr lang="en-US" altLang="zh-CN" sz="3200" dirty="0">
              <a:latin typeface="Times New Roman" pitchFamily="18" charset="0"/>
              <a:ea typeface="楷体" pitchFamily="49" charset="-122"/>
              <a:cs typeface="Times New Roman" pitchFamily="18" charset="0"/>
            </a:endParaRPr>
          </a:p>
          <a:p>
            <a:pPr marL="457212" indent="-457212">
              <a:buClr>
                <a:schemeClr val="accent1"/>
              </a:buClr>
              <a:buFont typeface="Wingdings" pitchFamily="2" charset="2"/>
              <a:buChar char="Ø"/>
            </a:pPr>
            <a:r>
              <a:rPr lang="en-US" altLang="zh-CN" sz="3200" dirty="0">
                <a:latin typeface="Times New Roman" pitchFamily="18" charset="0"/>
                <a:ea typeface="黑体" pitchFamily="49" charset="-122"/>
                <a:cs typeface="Times New Roman" pitchFamily="18" charset="0"/>
              </a:rPr>
              <a:t>1.3.3</a:t>
            </a:r>
            <a:r>
              <a:rPr lang="en-US" altLang="zh-CN" sz="3200" dirty="0">
                <a:latin typeface="Times New Roman" pitchFamily="18" charset="0"/>
                <a:ea typeface="楷体" pitchFamily="49" charset="-122"/>
                <a:cs typeface="Times New Roman" pitchFamily="18" charset="0"/>
              </a:rPr>
              <a:t>  </a:t>
            </a:r>
            <a:r>
              <a:rPr lang="zh-CN" altLang="en-US" sz="3200" dirty="0">
                <a:latin typeface="Times New Roman" pitchFamily="18" charset="0"/>
                <a:ea typeface="楷体" pitchFamily="49" charset="-122"/>
                <a:cs typeface="Times New Roman" pitchFamily="18" charset="0"/>
              </a:rPr>
              <a:t>典型的嵌入式操作系统</a:t>
            </a:r>
            <a:r>
              <a:rPr lang="zh-CN" altLang="en-US" dirty="0">
                <a:latin typeface="Tw Cen MT" pitchFamily="34" charset="0"/>
                <a:ea typeface="华文仿宋" pitchFamily="2" charset="-122"/>
              </a:rPr>
              <a:t>	</a:t>
            </a:r>
            <a:endParaRPr lang="en-US" altLang="zh-CN" dirty="0">
              <a:latin typeface="Tw Cen MT" pitchFamily="34" charset="0"/>
              <a:ea typeface="华文仿宋" pitchFamily="2"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p:cNvSpPr>
          <p:nvPr>
            <p:ph type="title"/>
          </p:nvPr>
        </p:nvSpPr>
        <p:spPr>
          <a:xfrm>
            <a:off x="1806575" y="228600"/>
            <a:ext cx="8832850" cy="990600"/>
          </a:xfrm>
        </p:spPr>
        <p:txBody>
          <a:bodyPr/>
          <a:lstStyle/>
          <a:p>
            <a:r>
              <a:rPr lang="en-US" altLang="zh-CN" sz="3600" b="1" dirty="0">
                <a:solidFill>
                  <a:srgbClr val="000000"/>
                </a:solidFill>
                <a:latin typeface="Times New Roman" pitchFamily="18" charset="0"/>
                <a:ea typeface="黑体" pitchFamily="49" charset="-122"/>
                <a:cs typeface="Times New Roman" pitchFamily="18" charset="0"/>
              </a:rPr>
              <a:t>1.3.1 </a:t>
            </a:r>
            <a:r>
              <a:rPr lang="en-US" altLang="zh-CN" sz="3600" b="1" dirty="0">
                <a:solidFill>
                  <a:srgbClr val="000000"/>
                </a:solidFill>
                <a:latin typeface="黑体" pitchFamily="49" charset="-122"/>
                <a:ea typeface="黑体" pitchFamily="49" charset="-122"/>
                <a:cs typeface="Times New Roman" pitchFamily="18" charset="0"/>
              </a:rPr>
              <a:t> </a:t>
            </a:r>
            <a:r>
              <a:rPr lang="zh-CN" altLang="en-US" sz="3600" b="1" dirty="0">
                <a:solidFill>
                  <a:srgbClr val="000000"/>
                </a:solidFill>
                <a:latin typeface="楷体" pitchFamily="49" charset="-122"/>
                <a:ea typeface="楷体" pitchFamily="49" charset="-122"/>
                <a:cs typeface="Times New Roman" pitchFamily="18" charset="0"/>
              </a:rPr>
              <a:t>嵌入式系统的组成结构</a:t>
            </a:r>
            <a:endParaRPr lang="zh-CN" altLang="en-US" sz="3600" b="1" dirty="0">
              <a:solidFill>
                <a:srgbClr val="4F271C"/>
              </a:solidFill>
              <a:ea typeface="宋体" charset="-122"/>
              <a:cs typeface="Times New Roman" pitchFamily="18" charset="0"/>
            </a:endParaRPr>
          </a:p>
        </p:txBody>
      </p:sp>
      <p:sp>
        <p:nvSpPr>
          <p:cNvPr id="34818" name="文本框 3"/>
          <p:cNvSpPr txBox="1">
            <a:spLocks noChangeArrowheads="1"/>
          </p:cNvSpPr>
          <p:nvPr/>
        </p:nvSpPr>
        <p:spPr bwMode="auto">
          <a:xfrm>
            <a:off x="1103313" y="1590037"/>
            <a:ext cx="9625012" cy="1077218"/>
          </a:xfrm>
          <a:prstGeom prst="rect">
            <a:avLst/>
          </a:prstGeom>
          <a:noFill/>
          <a:ln w="9525">
            <a:noFill/>
            <a:miter lim="800000"/>
            <a:headEnd/>
            <a:tailEnd/>
          </a:ln>
        </p:spPr>
        <p:txBody>
          <a:bodyPr>
            <a:spAutoFit/>
          </a:bodyPr>
          <a:lstStyle/>
          <a:p>
            <a:r>
              <a:rPr lang="zh-CN" altLang="en-US" sz="3200" dirty="0">
                <a:latin typeface="楷体" pitchFamily="49" charset="-122"/>
                <a:ea typeface="楷体" pitchFamily="49" charset="-122"/>
              </a:rPr>
              <a:t>    系统的核心计算系统可以抽象出一个典型的组成模型：</a:t>
            </a:r>
            <a:r>
              <a:rPr lang="zh-CN" altLang="en-US" sz="3200" dirty="0">
                <a:solidFill>
                  <a:srgbClr val="FF0000"/>
                </a:solidFill>
                <a:latin typeface="楷体" pitchFamily="49" charset="-122"/>
                <a:ea typeface="楷体" pitchFamily="49" charset="-122"/>
              </a:rPr>
              <a:t>硬件层、中间层、软件层和功能层</a:t>
            </a:r>
            <a:r>
              <a:rPr lang="zh-CN" altLang="en-US" sz="3200" dirty="0">
                <a:latin typeface="楷体" pitchFamily="49" charset="-122"/>
                <a:ea typeface="楷体" pitchFamily="49" charset="-122"/>
              </a:rPr>
              <a:t>。</a:t>
            </a:r>
            <a:endParaRPr lang="en-US" altLang="zh-CN" sz="3200" dirty="0">
              <a:latin typeface="楷体" pitchFamily="49" charset="-122"/>
              <a:ea typeface="楷体" pitchFamily="49" charset="-122"/>
            </a:endParaRPr>
          </a:p>
        </p:txBody>
      </p:sp>
      <p:pic>
        <p:nvPicPr>
          <p:cNvPr id="34819" name="图片 4"/>
          <p:cNvPicPr>
            <a:picLocks noChangeAspect="1"/>
          </p:cNvPicPr>
          <p:nvPr/>
        </p:nvPicPr>
        <p:blipFill>
          <a:blip r:embed="rId3"/>
          <a:srcRect/>
          <a:stretch>
            <a:fillRect/>
          </a:stretch>
        </p:blipFill>
        <p:spPr bwMode="auto">
          <a:xfrm>
            <a:off x="2423592" y="2667255"/>
            <a:ext cx="7848872" cy="4093754"/>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4943872" y="476672"/>
            <a:ext cx="2952328" cy="432048"/>
          </a:xfrm>
          <a:prstGeom prst="round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zh-CN" altLang="en-US" sz="3000" dirty="0">
                <a:solidFill>
                  <a:prstClr val="white"/>
                </a:solidFill>
              </a:rPr>
              <a:t>嵌入式微处理器</a:t>
            </a:r>
          </a:p>
        </p:txBody>
      </p:sp>
      <p:sp>
        <p:nvSpPr>
          <p:cNvPr id="3" name="矩形 2"/>
          <p:cNvSpPr/>
          <p:nvPr/>
        </p:nvSpPr>
        <p:spPr>
          <a:xfrm>
            <a:off x="1991519" y="1124744"/>
            <a:ext cx="8208962" cy="4196020"/>
          </a:xfrm>
          <a:prstGeom prst="rect">
            <a:avLst/>
          </a:prstGeom>
        </p:spPr>
        <p:txBody>
          <a:bodyPr>
            <a:spAutoFit/>
          </a:bodyPr>
          <a:lstStyle/>
          <a:p>
            <a:pPr marL="342908" indent="-342908" fontAlgn="auto">
              <a:lnSpc>
                <a:spcPts val="3200"/>
              </a:lnSpc>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楷体" panose="02010609060101010101" pitchFamily="49" charset="-122"/>
                <a:ea typeface="楷体" panose="02010609060101010101" pitchFamily="49" charset="-122"/>
              </a:rPr>
              <a:t>嵌入式系统硬件层的</a:t>
            </a:r>
            <a:r>
              <a:rPr lang="zh-CN" altLang="en-US" sz="3000" dirty="0">
                <a:solidFill>
                  <a:srgbClr val="FF0000"/>
                </a:solidFill>
                <a:latin typeface="楷体" panose="02010609060101010101" pitchFamily="49" charset="-122"/>
                <a:ea typeface="楷体" panose="02010609060101010101" pitchFamily="49" charset="-122"/>
              </a:rPr>
              <a:t>核心</a:t>
            </a:r>
            <a:r>
              <a:rPr lang="zh-CN" altLang="en-US" sz="3000" dirty="0">
                <a:solidFill>
                  <a:prstClr val="black"/>
                </a:solidFill>
                <a:latin typeface="楷体" panose="02010609060101010101" pitchFamily="49" charset="-122"/>
                <a:ea typeface="楷体" panose="02010609060101010101" pitchFamily="49" charset="-122"/>
              </a:rPr>
              <a:t>是嵌入式微处理器，嵌入式微处理器大多工作在特定用户群的专用设计系统中。</a:t>
            </a:r>
          </a:p>
          <a:p>
            <a:pPr fontAlgn="auto">
              <a:lnSpc>
                <a:spcPts val="3200"/>
              </a:lnSpc>
              <a:spcBef>
                <a:spcPts val="0"/>
              </a:spcBef>
              <a:spcAft>
                <a:spcPts val="0"/>
              </a:spcAft>
              <a:buClr>
                <a:srgbClr val="3891A7"/>
              </a:buClr>
              <a:defRPr/>
            </a:pPr>
            <a:endParaRPr lang="en-US" altLang="zh-CN" sz="3000" dirty="0">
              <a:solidFill>
                <a:prstClr val="black"/>
              </a:solidFill>
              <a:latin typeface="楷体" panose="02010609060101010101" pitchFamily="49" charset="-122"/>
              <a:ea typeface="楷体" panose="02010609060101010101" pitchFamily="49" charset="-122"/>
            </a:endParaRPr>
          </a:p>
          <a:p>
            <a:pPr marL="342908" indent="-342908" fontAlgn="auto">
              <a:lnSpc>
                <a:spcPts val="3200"/>
              </a:lnSpc>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楷体" panose="02010609060101010101" pitchFamily="49" charset="-122"/>
                <a:ea typeface="楷体" panose="02010609060101010101" pitchFamily="49" charset="-122"/>
              </a:rPr>
              <a:t>嵌入式微处理器有各种不同的体系，即使在同一体系中也可能具有不同的时钟频率和数据总线宽度，或集成了不同的外设和接口。</a:t>
            </a:r>
            <a:endParaRPr lang="en-US" altLang="zh-CN" sz="3000" dirty="0">
              <a:solidFill>
                <a:prstClr val="black"/>
              </a:solidFill>
              <a:latin typeface="楷体" panose="02010609060101010101" pitchFamily="49" charset="-122"/>
              <a:ea typeface="楷体" panose="02010609060101010101" pitchFamily="49" charset="-122"/>
            </a:endParaRPr>
          </a:p>
          <a:p>
            <a:pPr marL="342908" indent="-342908" fontAlgn="auto">
              <a:lnSpc>
                <a:spcPts val="3200"/>
              </a:lnSpc>
              <a:spcBef>
                <a:spcPts val="0"/>
              </a:spcBef>
              <a:spcAft>
                <a:spcPts val="0"/>
              </a:spcAft>
              <a:buClr>
                <a:srgbClr val="3891A7"/>
              </a:buClr>
              <a:buFont typeface="Wingdings" panose="05000000000000000000" pitchFamily="2" charset="2"/>
              <a:buChar char="Ø"/>
              <a:defRPr/>
            </a:pPr>
            <a:endParaRPr lang="en-US" altLang="zh-CN" sz="3000" dirty="0">
              <a:solidFill>
                <a:prstClr val="black"/>
              </a:solidFill>
              <a:latin typeface="楷体" panose="02010609060101010101" pitchFamily="49" charset="-122"/>
              <a:ea typeface="楷体" panose="02010609060101010101" pitchFamily="49" charset="-122"/>
            </a:endParaRPr>
          </a:p>
          <a:p>
            <a:pPr marL="342908" indent="-342908" fontAlgn="auto">
              <a:lnSpc>
                <a:spcPts val="3200"/>
              </a:lnSpc>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楷体" panose="02010609060101010101" pitchFamily="49" charset="-122"/>
                <a:ea typeface="楷体" panose="02010609060101010101" pitchFamily="49" charset="-122"/>
              </a:rPr>
              <a:t>嵌入式微处理器的选择是根据具体的应用而决定的。</a:t>
            </a:r>
          </a:p>
        </p:txBody>
      </p:sp>
      <p:pic>
        <p:nvPicPr>
          <p:cNvPr id="4" name="图片 3">
            <a:extLst>
              <a:ext uri="{FF2B5EF4-FFF2-40B4-BE49-F238E27FC236}">
                <a16:creationId xmlns:a16="http://schemas.microsoft.com/office/drawing/2014/main" id="{38B42D8D-169B-4EF3-A39F-E102E67C9D2B}"/>
              </a:ext>
            </a:extLst>
          </p:cNvPr>
          <p:cNvPicPr>
            <a:picLocks noChangeAspect="1"/>
          </p:cNvPicPr>
          <p:nvPr/>
        </p:nvPicPr>
        <p:blipFill>
          <a:blip r:embed="rId2"/>
          <a:stretch>
            <a:fillRect/>
          </a:stretch>
        </p:blipFill>
        <p:spPr>
          <a:xfrm>
            <a:off x="8809227" y="5100646"/>
            <a:ext cx="3370662" cy="1757354"/>
          </a:xfrm>
          <a:prstGeom prst="rect">
            <a:avLst/>
          </a:prstGeom>
        </p:spPr>
      </p:pic>
      <p:sp>
        <p:nvSpPr>
          <p:cNvPr id="5" name="矩形: 圆角 4">
            <a:extLst>
              <a:ext uri="{FF2B5EF4-FFF2-40B4-BE49-F238E27FC236}">
                <a16:creationId xmlns:a16="http://schemas.microsoft.com/office/drawing/2014/main" id="{9DDF28A8-6952-402E-BB23-234E28A44EE5}"/>
              </a:ext>
            </a:extLst>
          </p:cNvPr>
          <p:cNvSpPr/>
          <p:nvPr/>
        </p:nvSpPr>
        <p:spPr>
          <a:xfrm>
            <a:off x="10344472" y="5979323"/>
            <a:ext cx="792088" cy="474013"/>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文本框 5"/>
          <p:cNvSpPr txBox="1">
            <a:spLocks noChangeArrowheads="1"/>
          </p:cNvSpPr>
          <p:nvPr/>
        </p:nvSpPr>
        <p:spPr bwMode="auto">
          <a:xfrm>
            <a:off x="1703512" y="2547653"/>
            <a:ext cx="9360594" cy="861774"/>
          </a:xfrm>
          <a:prstGeom prst="rect">
            <a:avLst/>
          </a:prstGeom>
          <a:noFill/>
          <a:ln w="9525">
            <a:noFill/>
            <a:miter lim="800000"/>
            <a:headEnd/>
            <a:tailEnd/>
          </a:ln>
        </p:spPr>
        <p:txBody>
          <a:bodyPr wrap="square">
            <a:spAutoFit/>
          </a:bodyPr>
          <a:lstStyle/>
          <a:p>
            <a:pPr>
              <a:lnSpc>
                <a:spcPts val="3000"/>
              </a:lnSpc>
            </a:pPr>
            <a:r>
              <a:rPr lang="zh-CN" altLang="en-US" sz="3000" dirty="0">
                <a:latin typeface="楷体" pitchFamily="49" charset="-122"/>
                <a:ea typeface="楷体" pitchFamily="49" charset="-122"/>
              </a:rPr>
              <a:t>    嵌入式系统需要存储器来存放和执行代码。嵌入式系统的</a:t>
            </a:r>
            <a:r>
              <a:rPr lang="zh-CN" altLang="en-US" sz="3000" dirty="0">
                <a:solidFill>
                  <a:srgbClr val="FF0000"/>
                </a:solidFill>
                <a:latin typeface="楷体" pitchFamily="49" charset="-122"/>
                <a:ea typeface="楷体" pitchFamily="49" charset="-122"/>
              </a:rPr>
              <a:t>存储器包含</a:t>
            </a:r>
            <a:r>
              <a:rPr lang="en-US" altLang="zh-CN" sz="3000" dirty="0">
                <a:solidFill>
                  <a:srgbClr val="FF0000"/>
                </a:solidFill>
                <a:latin typeface="Times New Roman" pitchFamily="18" charset="0"/>
                <a:ea typeface="楷体" pitchFamily="49" charset="-122"/>
                <a:cs typeface="Times New Roman" pitchFamily="18" charset="0"/>
              </a:rPr>
              <a:t>Cache</a:t>
            </a:r>
            <a:r>
              <a:rPr lang="zh-CN" altLang="en-US" sz="3000" dirty="0">
                <a:solidFill>
                  <a:srgbClr val="FF0000"/>
                </a:solidFill>
                <a:latin typeface="楷体" pitchFamily="49" charset="-122"/>
                <a:ea typeface="楷体" pitchFamily="49" charset="-122"/>
              </a:rPr>
              <a:t>、主存和辅助存储器。</a:t>
            </a:r>
            <a:endParaRPr lang="en-US" altLang="zh-CN" sz="3000" dirty="0">
              <a:solidFill>
                <a:srgbClr val="FF0000"/>
              </a:solidFill>
              <a:latin typeface="楷体" pitchFamily="49" charset="-122"/>
              <a:ea typeface="楷体" pitchFamily="49" charset="-122"/>
            </a:endParaRPr>
          </a:p>
        </p:txBody>
      </p:sp>
      <p:sp>
        <p:nvSpPr>
          <p:cNvPr id="2" name="圆角矩形 1"/>
          <p:cNvSpPr/>
          <p:nvPr/>
        </p:nvSpPr>
        <p:spPr>
          <a:xfrm>
            <a:off x="5303912" y="692696"/>
            <a:ext cx="1439863" cy="328613"/>
          </a:xfrm>
          <a:prstGeom prst="round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3000" dirty="0"/>
              <a:t>存储器</a:t>
            </a:r>
          </a:p>
        </p:txBody>
      </p:sp>
      <p:pic>
        <p:nvPicPr>
          <p:cNvPr id="4" name="图片 3">
            <a:extLst>
              <a:ext uri="{FF2B5EF4-FFF2-40B4-BE49-F238E27FC236}">
                <a16:creationId xmlns:a16="http://schemas.microsoft.com/office/drawing/2014/main" id="{B4D8C84D-C1BE-4108-B230-9995405CCCDF}"/>
              </a:ext>
            </a:extLst>
          </p:cNvPr>
          <p:cNvPicPr>
            <a:picLocks noChangeAspect="1"/>
          </p:cNvPicPr>
          <p:nvPr/>
        </p:nvPicPr>
        <p:blipFill>
          <a:blip r:embed="rId2"/>
          <a:stretch>
            <a:fillRect/>
          </a:stretch>
        </p:blipFill>
        <p:spPr>
          <a:xfrm>
            <a:off x="8809227" y="5100646"/>
            <a:ext cx="3370662" cy="1757354"/>
          </a:xfrm>
          <a:prstGeom prst="rect">
            <a:avLst/>
          </a:prstGeom>
        </p:spPr>
      </p:pic>
      <p:sp>
        <p:nvSpPr>
          <p:cNvPr id="5" name="矩形: 圆角 4">
            <a:extLst>
              <a:ext uri="{FF2B5EF4-FFF2-40B4-BE49-F238E27FC236}">
                <a16:creationId xmlns:a16="http://schemas.microsoft.com/office/drawing/2014/main" id="{70FC72A1-DBB8-4122-A934-C6AC3CDBC48C}"/>
              </a:ext>
            </a:extLst>
          </p:cNvPr>
          <p:cNvSpPr/>
          <p:nvPr/>
        </p:nvSpPr>
        <p:spPr>
          <a:xfrm>
            <a:off x="11208568" y="6165304"/>
            <a:ext cx="792088" cy="360040"/>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文本框 1"/>
          <p:cNvSpPr txBox="1">
            <a:spLocks noChangeArrowheads="1"/>
          </p:cNvSpPr>
          <p:nvPr/>
        </p:nvSpPr>
        <p:spPr bwMode="auto">
          <a:xfrm>
            <a:off x="1487488" y="1098317"/>
            <a:ext cx="1439862" cy="553998"/>
          </a:xfrm>
          <a:prstGeom prst="rect">
            <a:avLst/>
          </a:prstGeom>
          <a:noFill/>
          <a:ln w="9525">
            <a:noFill/>
            <a:miter lim="800000"/>
            <a:headEnd/>
            <a:tailEnd/>
          </a:ln>
        </p:spPr>
        <p:txBody>
          <a:bodyPr>
            <a:spAutoFit/>
          </a:bodyPr>
          <a:lstStyle/>
          <a:p>
            <a:r>
              <a:rPr lang="en-US" altLang="zh-CN" sz="3000" b="1" dirty="0">
                <a:solidFill>
                  <a:srgbClr val="FF0000"/>
                </a:solidFill>
                <a:latin typeface="Times New Roman" pitchFamily="18" charset="0"/>
                <a:ea typeface="楷体" pitchFamily="49" charset="-122"/>
                <a:cs typeface="Times New Roman" pitchFamily="18" charset="0"/>
              </a:rPr>
              <a:t>Cache</a:t>
            </a:r>
            <a:r>
              <a:rPr lang="zh-CN" altLang="en-US" sz="3000" b="1" dirty="0">
                <a:solidFill>
                  <a:srgbClr val="FF0000"/>
                </a:solidFill>
                <a:latin typeface="Times New Roman" pitchFamily="18" charset="0"/>
                <a:ea typeface="楷体" pitchFamily="49" charset="-122"/>
                <a:cs typeface="Times New Roman" pitchFamily="18" charset="0"/>
              </a:rPr>
              <a:t>：</a:t>
            </a:r>
            <a:endParaRPr lang="en-US" altLang="zh-CN" sz="3000" b="1" dirty="0">
              <a:solidFill>
                <a:srgbClr val="FF0000"/>
              </a:solidFill>
              <a:latin typeface="Times New Roman" pitchFamily="18" charset="0"/>
              <a:ea typeface="楷体" pitchFamily="49" charset="-122"/>
              <a:cs typeface="Times New Roman" pitchFamily="18" charset="0"/>
            </a:endParaRPr>
          </a:p>
        </p:txBody>
      </p:sp>
      <p:sp>
        <p:nvSpPr>
          <p:cNvPr id="3" name="矩形 2"/>
          <p:cNvSpPr/>
          <p:nvPr/>
        </p:nvSpPr>
        <p:spPr>
          <a:xfrm>
            <a:off x="1415480" y="1988840"/>
            <a:ext cx="9721080" cy="3168352"/>
          </a:xfrm>
          <a:prstGeom prst="rect">
            <a:avLst/>
          </a:prstGeom>
        </p:spPr>
        <p:txBody>
          <a:bodyPr wrap="square">
            <a:spAutoFit/>
          </a:bodyPr>
          <a:lstStyle/>
          <a:p>
            <a:pPr marL="342908" indent="-342908" fontAlgn="auto">
              <a:lnSpc>
                <a:spcPts val="3000"/>
              </a:lnSpc>
              <a:spcBef>
                <a:spcPts val="0"/>
              </a:spcBef>
              <a:spcAft>
                <a:spcPts val="0"/>
              </a:spcAft>
              <a:buClr>
                <a:srgbClr val="3891A7"/>
              </a:buClr>
              <a:buFont typeface="Wingdings" panose="05000000000000000000" pitchFamily="2" charset="2"/>
              <a:buChar char="Ø"/>
              <a:defRPr/>
            </a:pPr>
            <a:r>
              <a:rPr lang="en-US" altLang="zh-CN" sz="3000" b="1"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 </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Cache</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是一种容量小、速度快的存储器阵列，它位于主存和嵌入式微处理器内核之间，存放的是最近一段时间微处理器使用最多的程序代码和数据。</a:t>
            </a: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fontAlgn="auto">
              <a:lnSpc>
                <a:spcPts val="3000"/>
              </a:lnSpc>
              <a:spcBef>
                <a:spcPts val="0"/>
              </a:spcBef>
              <a:spcAft>
                <a:spcPts val="0"/>
              </a:spcAft>
              <a:buClr>
                <a:srgbClr val="3891A7"/>
              </a:buClr>
              <a:defRPr/>
            </a:pP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fontAlgn="auto">
              <a:lnSpc>
                <a:spcPts val="3000"/>
              </a:lnSpc>
              <a:spcBef>
                <a:spcPts val="0"/>
              </a:spcBef>
              <a:spcAft>
                <a:spcPts val="0"/>
              </a:spcAft>
              <a:buClr>
                <a:srgbClr val="3891A7"/>
              </a:buClr>
              <a:defRPr/>
            </a:pP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lnSpc>
                <a:spcPts val="3000"/>
              </a:lnSpc>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在嵌入式系统中，</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Cache</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全部集成在</a:t>
            </a:r>
            <a:r>
              <a:rPr lang="zh-CN" altLang="en-US" sz="30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嵌入式微处理器内</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，可分为数据</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Cache</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、指令</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Cache</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或混合</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Cache</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Cache</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的大小依不同处理器而定。</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32744" y="1370359"/>
            <a:ext cx="9252768" cy="4696723"/>
          </a:xfrm>
          <a:prstGeom prst="rect">
            <a:avLst/>
          </a:prstGeom>
        </p:spPr>
        <p:txBody>
          <a:bodyPr wrap="square">
            <a:spAutoFit/>
          </a:bodyPr>
          <a:lstStyle/>
          <a:p>
            <a:pPr marL="342908" indent="-342908" fontAlgn="auto">
              <a:lnSpc>
                <a:spcPts val="3000"/>
              </a:lnSpc>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主存是嵌入式微处理器能直接访问的存储器，用来存放系统和用户的程序及数据。</a:t>
            </a:r>
            <a:endParaRPr lang="en-US" altLang="zh-CN" sz="3000" dirty="0">
              <a:latin typeface="楷体" panose="02010609060101010101" pitchFamily="49" charset="-122"/>
              <a:ea typeface="楷体" panose="02010609060101010101" pitchFamily="49" charset="-122"/>
            </a:endParaRPr>
          </a:p>
          <a:p>
            <a:pPr fontAlgn="auto">
              <a:lnSpc>
                <a:spcPts val="3000"/>
              </a:lnSpc>
              <a:spcBef>
                <a:spcPts val="0"/>
              </a:spcBef>
              <a:spcAft>
                <a:spcPts val="0"/>
              </a:spcAft>
              <a:buClr>
                <a:schemeClr val="accent1"/>
              </a:buClr>
              <a:defRPr/>
            </a:pPr>
            <a:endParaRPr lang="en-US" altLang="zh-CN" sz="3000" dirty="0">
              <a:latin typeface="楷体" panose="02010609060101010101" pitchFamily="49" charset="-122"/>
              <a:ea typeface="楷体" panose="02010609060101010101" pitchFamily="49" charset="-122"/>
            </a:endParaRPr>
          </a:p>
          <a:p>
            <a:pPr fontAlgn="auto">
              <a:lnSpc>
                <a:spcPts val="3000"/>
              </a:lnSpc>
              <a:spcBef>
                <a:spcPts val="0"/>
              </a:spcBef>
              <a:spcAft>
                <a:spcPts val="0"/>
              </a:spcAft>
              <a:buClr>
                <a:schemeClr val="accent1"/>
              </a:buClr>
              <a:defRPr/>
            </a:pPr>
            <a:endParaRPr lang="en-US" altLang="zh-CN" sz="3000" dirty="0">
              <a:latin typeface="楷体" panose="02010609060101010101" pitchFamily="49" charset="-122"/>
              <a:ea typeface="楷体" panose="02010609060101010101" pitchFamily="49" charset="-122"/>
            </a:endParaRPr>
          </a:p>
          <a:p>
            <a:pPr marL="342908" indent="-342908" fontAlgn="auto">
              <a:lnSpc>
                <a:spcPts val="3000"/>
              </a:lnSpc>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它可以位于</a:t>
            </a:r>
            <a:r>
              <a:rPr lang="zh-CN" altLang="en-US" sz="3000" dirty="0">
                <a:solidFill>
                  <a:srgbClr val="FF0000"/>
                </a:solidFill>
                <a:latin typeface="楷体" panose="02010609060101010101" pitchFamily="49" charset="-122"/>
                <a:ea typeface="楷体" panose="02010609060101010101" pitchFamily="49" charset="-122"/>
              </a:rPr>
              <a:t>微处理器的内部或外部</a:t>
            </a:r>
            <a:r>
              <a:rPr lang="zh-CN" altLang="en-US" sz="3000" dirty="0">
                <a:latin typeface="楷体" panose="02010609060101010101" pitchFamily="49" charset="-122"/>
                <a:ea typeface="楷体" panose="02010609060101010101" pitchFamily="49" charset="-122"/>
              </a:rPr>
              <a:t>，其容量为</a:t>
            </a:r>
            <a:r>
              <a:rPr lang="en-US" altLang="zh-CN" sz="3000" dirty="0">
                <a:latin typeface="楷体" panose="02010609060101010101" pitchFamily="49" charset="-122"/>
                <a:ea typeface="楷体" panose="02010609060101010101" pitchFamily="49" charset="-122"/>
                <a:cs typeface="Times New Roman" panose="02020603050405020304" pitchFamily="18" charset="0"/>
              </a:rPr>
              <a:t>256KB</a:t>
            </a:r>
            <a:r>
              <a:rPr lang="zh-CN" altLang="en-US" sz="3000" dirty="0">
                <a:latin typeface="楷体" panose="02010609060101010101" pitchFamily="49" charset="-122"/>
                <a:ea typeface="楷体" panose="02010609060101010101" pitchFamily="49" charset="-122"/>
                <a:cs typeface="Times New Roman" panose="02020603050405020304" pitchFamily="18" charset="0"/>
              </a:rPr>
              <a:t>～</a:t>
            </a:r>
            <a:r>
              <a:rPr lang="en-US" altLang="zh-CN" sz="3000" dirty="0">
                <a:latin typeface="楷体" panose="02010609060101010101" pitchFamily="49" charset="-122"/>
                <a:ea typeface="楷体" panose="02010609060101010101" pitchFamily="49" charset="-122"/>
                <a:cs typeface="Times New Roman" panose="02020603050405020304" pitchFamily="18" charset="0"/>
              </a:rPr>
              <a:t>1GB</a:t>
            </a:r>
            <a:r>
              <a:rPr lang="zh-CN" altLang="en-US" sz="3000" dirty="0">
                <a:latin typeface="楷体" panose="02010609060101010101" pitchFamily="49" charset="-122"/>
                <a:ea typeface="楷体" panose="02010609060101010101" pitchFamily="49" charset="-122"/>
              </a:rPr>
              <a:t>，一般片内存储器容量小、速度快，片外存储器容量大。</a:t>
            </a:r>
            <a:endParaRPr lang="en-US" altLang="zh-CN" sz="3000" dirty="0">
              <a:latin typeface="楷体" panose="02010609060101010101" pitchFamily="49" charset="-122"/>
              <a:ea typeface="楷体" panose="02010609060101010101" pitchFamily="49" charset="-122"/>
            </a:endParaRPr>
          </a:p>
          <a:p>
            <a:pPr fontAlgn="auto">
              <a:lnSpc>
                <a:spcPts val="3000"/>
              </a:lnSpc>
              <a:spcBef>
                <a:spcPts val="0"/>
              </a:spcBef>
              <a:spcAft>
                <a:spcPts val="0"/>
              </a:spcAft>
              <a:buClr>
                <a:schemeClr val="accent1"/>
              </a:buClr>
              <a:defRPr/>
            </a:pPr>
            <a:endParaRPr lang="en-US" altLang="zh-CN" sz="3000" dirty="0">
              <a:latin typeface="楷体" panose="02010609060101010101" pitchFamily="49" charset="-122"/>
              <a:ea typeface="楷体" panose="02010609060101010101" pitchFamily="49" charset="-122"/>
            </a:endParaRPr>
          </a:p>
          <a:p>
            <a:pPr fontAlgn="auto">
              <a:lnSpc>
                <a:spcPts val="3000"/>
              </a:lnSpc>
              <a:spcBef>
                <a:spcPts val="0"/>
              </a:spcBef>
              <a:spcAft>
                <a:spcPts val="0"/>
              </a:spcAft>
              <a:buClr>
                <a:schemeClr val="accent1"/>
              </a:buClr>
              <a:defRPr/>
            </a:pPr>
            <a:endParaRPr lang="en-US" altLang="zh-CN" sz="3000" dirty="0">
              <a:latin typeface="楷体" panose="02010609060101010101" pitchFamily="49" charset="-122"/>
              <a:ea typeface="楷体" panose="02010609060101010101" pitchFamily="49" charset="-122"/>
            </a:endParaRPr>
          </a:p>
          <a:p>
            <a:pPr marL="342908" indent="-342908" fontAlgn="auto">
              <a:lnSpc>
                <a:spcPts val="3000"/>
              </a:lnSpc>
              <a:spcBef>
                <a:spcPts val="0"/>
              </a:spcBef>
              <a:spcAft>
                <a:spcPts val="0"/>
              </a:spcAft>
              <a:buClr>
                <a:schemeClr val="accent1"/>
              </a:buClr>
              <a:buFont typeface="Wingdings" panose="05000000000000000000" pitchFamily="2" charset="2"/>
              <a:buChar char="Ø"/>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常用作主存的存储器有以下几种：</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ROM</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类</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NOR Flash</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EPROM</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PROM</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等；</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RAM</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类</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SRAM</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DRAM</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SDRAM</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等。</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1986" name="文本框 3"/>
          <p:cNvSpPr txBox="1">
            <a:spLocks noChangeArrowheads="1"/>
          </p:cNvSpPr>
          <p:nvPr/>
        </p:nvSpPr>
        <p:spPr bwMode="auto">
          <a:xfrm>
            <a:off x="1559496" y="620688"/>
            <a:ext cx="1150938" cy="553998"/>
          </a:xfrm>
          <a:prstGeom prst="rect">
            <a:avLst/>
          </a:prstGeom>
          <a:noFill/>
          <a:ln w="9525">
            <a:noFill/>
            <a:miter lim="800000"/>
            <a:headEnd/>
            <a:tailEnd/>
          </a:ln>
        </p:spPr>
        <p:txBody>
          <a:bodyPr>
            <a:spAutoFit/>
          </a:bodyPr>
          <a:lstStyle/>
          <a:p>
            <a:r>
              <a:rPr lang="zh-CN" altLang="en-US" sz="3000" b="1" dirty="0">
                <a:solidFill>
                  <a:srgbClr val="FF0000"/>
                </a:solidFill>
                <a:latin typeface="楷体" pitchFamily="49" charset="-122"/>
                <a:ea typeface="楷体" pitchFamily="49" charset="-122"/>
              </a:rPr>
              <a:t>主存：</a:t>
            </a:r>
            <a:endParaRPr lang="zh-CN" altLang="en-US" sz="3000" dirty="0">
              <a:solidFill>
                <a:srgbClr val="FF0000"/>
              </a:solidFill>
              <a:latin typeface="Tw Cen MT" pitchFamily="34" charset="0"/>
              <a:ea typeface="华文仿宋"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03512" y="1988705"/>
            <a:ext cx="8857480" cy="2785378"/>
          </a:xfrm>
          <a:prstGeom prst="rect">
            <a:avLst/>
          </a:prstGeom>
        </p:spPr>
        <p:txBody>
          <a:bodyPr wrap="square">
            <a:spAutoFit/>
          </a:bodyPr>
          <a:lstStyle/>
          <a:p>
            <a:pPr marL="342908" indent="-342908" fontAlgn="auto">
              <a:lnSpc>
                <a:spcPts val="3000"/>
              </a:lnSpc>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楷体" panose="02010609060101010101" pitchFamily="49" charset="-122"/>
                <a:ea typeface="楷体" panose="02010609060101010101" pitchFamily="49" charset="-122"/>
              </a:rPr>
              <a:t>辅助存储器用来存放大数据量的程序代码或信息，它的容量大，位于</a:t>
            </a:r>
            <a:r>
              <a:rPr lang="zh-CN" altLang="en-US" sz="3000" dirty="0">
                <a:solidFill>
                  <a:srgbClr val="FF0000"/>
                </a:solidFill>
                <a:latin typeface="楷体" panose="02010609060101010101" pitchFamily="49" charset="-122"/>
                <a:ea typeface="楷体" panose="02010609060101010101" pitchFamily="49" charset="-122"/>
              </a:rPr>
              <a:t>微处理器的外部，</a:t>
            </a:r>
            <a:r>
              <a:rPr lang="zh-CN" altLang="en-US" sz="3000" dirty="0">
                <a:solidFill>
                  <a:prstClr val="black"/>
                </a:solidFill>
                <a:latin typeface="楷体" panose="02010609060101010101" pitchFamily="49" charset="-122"/>
                <a:ea typeface="楷体" panose="02010609060101010101" pitchFamily="49" charset="-122"/>
              </a:rPr>
              <a:t>但读取速度与主存相比就慢很多，用来长期保存用户的信息。</a:t>
            </a:r>
          </a:p>
          <a:p>
            <a:pPr fontAlgn="auto">
              <a:lnSpc>
                <a:spcPts val="3000"/>
              </a:lnSpc>
              <a:spcBef>
                <a:spcPts val="0"/>
              </a:spcBef>
              <a:spcAft>
                <a:spcPts val="0"/>
              </a:spcAft>
              <a:buClr>
                <a:srgbClr val="3891A7"/>
              </a:buClr>
              <a:defRPr/>
            </a:pPr>
            <a:endParaRPr lang="en-US" altLang="zh-CN" sz="3000" dirty="0">
              <a:solidFill>
                <a:prstClr val="black"/>
              </a:solidFill>
              <a:latin typeface="楷体" panose="02010609060101010101" pitchFamily="49" charset="-122"/>
              <a:ea typeface="楷体" panose="02010609060101010101" pitchFamily="49" charset="-122"/>
            </a:endParaRPr>
          </a:p>
          <a:p>
            <a:pPr fontAlgn="auto">
              <a:lnSpc>
                <a:spcPts val="3000"/>
              </a:lnSpc>
              <a:spcBef>
                <a:spcPts val="0"/>
              </a:spcBef>
              <a:spcAft>
                <a:spcPts val="0"/>
              </a:spcAft>
              <a:buClr>
                <a:srgbClr val="3891A7"/>
              </a:buClr>
              <a:defRPr/>
            </a:pP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lnSpc>
                <a:spcPts val="3000"/>
              </a:lnSpc>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嵌入式系统中常用的外存有硬盘、</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NAND Flash</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CF</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卡、</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MMC</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SD</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卡等。</a:t>
            </a:r>
          </a:p>
        </p:txBody>
      </p:sp>
      <p:sp>
        <p:nvSpPr>
          <p:cNvPr id="43010" name="文本框 2"/>
          <p:cNvSpPr txBox="1">
            <a:spLocks noChangeArrowheads="1"/>
          </p:cNvSpPr>
          <p:nvPr/>
        </p:nvSpPr>
        <p:spPr bwMode="auto">
          <a:xfrm>
            <a:off x="1415480" y="764704"/>
            <a:ext cx="2236787" cy="553998"/>
          </a:xfrm>
          <a:prstGeom prst="rect">
            <a:avLst/>
          </a:prstGeom>
          <a:noFill/>
          <a:ln w="9525">
            <a:noFill/>
            <a:miter lim="800000"/>
            <a:headEnd/>
            <a:tailEnd/>
          </a:ln>
        </p:spPr>
        <p:txBody>
          <a:bodyPr>
            <a:spAutoFit/>
          </a:bodyPr>
          <a:lstStyle/>
          <a:p>
            <a:r>
              <a:rPr lang="zh-CN" altLang="en-US" sz="3000" b="1" dirty="0">
                <a:solidFill>
                  <a:srgbClr val="FF0000"/>
                </a:solidFill>
                <a:latin typeface="楷体" pitchFamily="49" charset="-122"/>
                <a:ea typeface="楷体" pitchFamily="49" charset="-122"/>
              </a:rPr>
              <a:t>辅助存储器：</a:t>
            </a:r>
            <a:endParaRPr lang="zh-CN" altLang="en-US" sz="3000" dirty="0">
              <a:solidFill>
                <a:srgbClr val="FF0000"/>
              </a:solidFill>
              <a:latin typeface="Tw Cen MT" pitchFamily="34" charset="0"/>
              <a:ea typeface="华文仿宋" pitchFamily="2"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271464" y="1344428"/>
            <a:ext cx="9546991" cy="3785652"/>
          </a:xfrm>
          <a:prstGeom prst="rect">
            <a:avLst/>
          </a:prstGeom>
          <a:noFill/>
        </p:spPr>
        <p:txBody>
          <a:bodyPr wrap="square">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嵌入式系统和外界</a:t>
            </a:r>
            <a:r>
              <a:rPr lang="zh-CN" altLang="en-US" sz="3000" dirty="0">
                <a:solidFill>
                  <a:srgbClr val="FF0000"/>
                </a:solidFill>
                <a:latin typeface="楷体" panose="02010609060101010101" pitchFamily="49" charset="-122"/>
                <a:ea typeface="楷体" panose="02010609060101010101" pitchFamily="49" charset="-122"/>
              </a:rPr>
              <a:t>交互</a:t>
            </a:r>
            <a:r>
              <a:rPr lang="zh-CN" altLang="en-US" sz="3000" dirty="0">
                <a:latin typeface="楷体" panose="02010609060101010101" pitchFamily="49" charset="-122"/>
                <a:ea typeface="楷体" panose="02010609060101010101" pitchFamily="49" charset="-122"/>
              </a:rPr>
              <a:t>需要一定形式的通用设备接口，外设通过和片外其他设备的或传感器的连接来实现微处理器的输入</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输出功能，每个外设通常都只有单一的功能。</a:t>
            </a:r>
            <a:endParaRPr lang="en-US" altLang="zh-CN" sz="3000" dirty="0">
              <a:latin typeface="楷体" panose="02010609060101010101" pitchFamily="49" charset="-122"/>
              <a:ea typeface="楷体" panose="02010609060101010101" pitchFamily="49" charset="-122"/>
            </a:endParaRPr>
          </a:p>
          <a:p>
            <a:pPr fontAlgn="auto">
              <a:spcBef>
                <a:spcPts val="0"/>
              </a:spcBef>
              <a:spcAft>
                <a:spcPts val="0"/>
              </a:spcAft>
              <a:buClr>
                <a:schemeClr val="accent1"/>
              </a:buClr>
              <a:defRPr/>
            </a:pP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目前，嵌入式系统中常用的通用设备接口有</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A/D</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D/A</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I/O</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接口有</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RS-232</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接口、</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Ethernet</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USB</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、音频接口、</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VGA</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视频输出接口、</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I2C</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SPI</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IrDA</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等。</a:t>
            </a:r>
          </a:p>
        </p:txBody>
      </p:sp>
      <p:sp>
        <p:nvSpPr>
          <p:cNvPr id="2" name="圆角矩形 1"/>
          <p:cNvSpPr/>
          <p:nvPr/>
        </p:nvSpPr>
        <p:spPr>
          <a:xfrm>
            <a:off x="3503712" y="529332"/>
            <a:ext cx="4536504" cy="432048"/>
          </a:xfrm>
          <a:prstGeom prst="round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3000" dirty="0"/>
              <a:t>通用设备接口和</a:t>
            </a:r>
            <a:r>
              <a:rPr lang="en-US" altLang="zh-CN" sz="3000" dirty="0"/>
              <a:t>I/O</a:t>
            </a:r>
            <a:r>
              <a:rPr lang="zh-CN" altLang="en-US" sz="3000" dirty="0"/>
              <a:t>接口 </a:t>
            </a:r>
          </a:p>
        </p:txBody>
      </p:sp>
      <p:pic>
        <p:nvPicPr>
          <p:cNvPr id="4" name="图片 3">
            <a:extLst>
              <a:ext uri="{FF2B5EF4-FFF2-40B4-BE49-F238E27FC236}">
                <a16:creationId xmlns:a16="http://schemas.microsoft.com/office/drawing/2014/main" id="{A39AA89A-1F42-4444-9006-283CBEBC9134}"/>
              </a:ext>
            </a:extLst>
          </p:cNvPr>
          <p:cNvPicPr>
            <a:picLocks noChangeAspect="1"/>
          </p:cNvPicPr>
          <p:nvPr/>
        </p:nvPicPr>
        <p:blipFill>
          <a:blip r:embed="rId2"/>
          <a:stretch>
            <a:fillRect/>
          </a:stretch>
        </p:blipFill>
        <p:spPr>
          <a:xfrm>
            <a:off x="8809227" y="5100646"/>
            <a:ext cx="3370662" cy="1757354"/>
          </a:xfrm>
          <a:prstGeom prst="rect">
            <a:avLst/>
          </a:prstGeom>
        </p:spPr>
      </p:pic>
      <p:sp>
        <p:nvSpPr>
          <p:cNvPr id="5" name="矩形: 圆角 4">
            <a:extLst>
              <a:ext uri="{FF2B5EF4-FFF2-40B4-BE49-F238E27FC236}">
                <a16:creationId xmlns:a16="http://schemas.microsoft.com/office/drawing/2014/main" id="{855DDA82-0D58-4CBB-989E-F52B9299ACD8}"/>
              </a:ext>
            </a:extLst>
          </p:cNvPr>
          <p:cNvSpPr/>
          <p:nvPr/>
        </p:nvSpPr>
        <p:spPr>
          <a:xfrm>
            <a:off x="11208568" y="5949280"/>
            <a:ext cx="792088" cy="216024"/>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 name="矩形: 圆角 5">
            <a:extLst>
              <a:ext uri="{FF2B5EF4-FFF2-40B4-BE49-F238E27FC236}">
                <a16:creationId xmlns:a16="http://schemas.microsoft.com/office/drawing/2014/main" id="{38028DE2-5AB3-4FAA-9C17-AC90787540C3}"/>
              </a:ext>
            </a:extLst>
          </p:cNvPr>
          <p:cNvSpPr/>
          <p:nvPr/>
        </p:nvSpPr>
        <p:spPr>
          <a:xfrm>
            <a:off x="9480376" y="5980207"/>
            <a:ext cx="792088" cy="47312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48F40A-9414-4E05-956F-4A8C65DD23FC}"/>
              </a:ext>
            </a:extLst>
          </p:cNvPr>
          <p:cNvSpPr>
            <a:spLocks noGrp="1"/>
          </p:cNvSpPr>
          <p:nvPr>
            <p:ph type="title"/>
          </p:nvPr>
        </p:nvSpPr>
        <p:spPr/>
        <p:txBody>
          <a:bodyPr/>
          <a:lstStyle/>
          <a:p>
            <a:r>
              <a:rPr lang="zh-CN" altLang="en-US" dirty="0"/>
              <a:t>课程概述</a:t>
            </a:r>
          </a:p>
        </p:txBody>
      </p:sp>
      <p:sp>
        <p:nvSpPr>
          <p:cNvPr id="3" name="内容占位符 2">
            <a:extLst>
              <a:ext uri="{FF2B5EF4-FFF2-40B4-BE49-F238E27FC236}">
                <a16:creationId xmlns:a16="http://schemas.microsoft.com/office/drawing/2014/main" id="{B79FBF90-8607-4D23-8A22-F718663CCB54}"/>
              </a:ext>
            </a:extLst>
          </p:cNvPr>
          <p:cNvSpPr>
            <a:spLocks noGrp="1"/>
          </p:cNvSpPr>
          <p:nvPr>
            <p:ph sz="quarter" idx="1"/>
          </p:nvPr>
        </p:nvSpPr>
        <p:spPr/>
        <p:txBody>
          <a:bodyPr/>
          <a:lstStyle/>
          <a:p>
            <a:r>
              <a:rPr lang="zh-CN" altLang="en-US" sz="3200" dirty="0">
                <a:latin typeface="楷体" panose="02010609060101010101" pitchFamily="49" charset="-122"/>
                <a:ea typeface="楷体" panose="02010609060101010101" pitchFamily="49" charset="-122"/>
              </a:rPr>
              <a:t>何为嵌入式系统</a:t>
            </a:r>
            <a:endParaRPr lang="en-US" altLang="zh-CN" sz="3200" dirty="0">
              <a:latin typeface="楷体" panose="02010609060101010101" pitchFamily="49" charset="-122"/>
              <a:ea typeface="楷体" panose="02010609060101010101" pitchFamily="49" charset="-122"/>
            </a:endParaRPr>
          </a:p>
          <a:p>
            <a:r>
              <a:rPr lang="en-US" altLang="zh-CN" sz="3200" dirty="0">
                <a:latin typeface="楷体" panose="02010609060101010101" pitchFamily="49" charset="-122"/>
                <a:ea typeface="楷体" panose="02010609060101010101" pitchFamily="49" charset="-122"/>
              </a:rPr>
              <a:t>ARM</a:t>
            </a:r>
            <a:r>
              <a:rPr lang="zh-CN" altLang="en-US" sz="3200" dirty="0">
                <a:latin typeface="楷体" panose="02010609060101010101" pitchFamily="49" charset="-122"/>
                <a:ea typeface="楷体" panose="02010609060101010101" pitchFamily="49" charset="-122"/>
              </a:rPr>
              <a:t>嵌入式系统的体系结构和指令系统</a:t>
            </a:r>
            <a:endParaRPr lang="en-US" altLang="zh-CN" sz="3200" dirty="0">
              <a:latin typeface="楷体" panose="02010609060101010101" pitchFamily="49" charset="-122"/>
              <a:ea typeface="楷体" panose="02010609060101010101" pitchFamily="49" charset="-122"/>
            </a:endParaRPr>
          </a:p>
          <a:p>
            <a:r>
              <a:rPr lang="zh-CN" altLang="en-US" sz="3200" dirty="0">
                <a:latin typeface="楷体" panose="02010609060101010101" pitchFamily="49" charset="-122"/>
                <a:ea typeface="楷体" panose="02010609060101010101" pitchFamily="49" charset="-122"/>
              </a:rPr>
              <a:t>嵌入式系统中的硬件组成</a:t>
            </a:r>
            <a:endParaRPr lang="en-US" altLang="zh-CN" sz="3200" dirty="0">
              <a:latin typeface="楷体" panose="02010609060101010101" pitchFamily="49" charset="-122"/>
              <a:ea typeface="楷体" panose="02010609060101010101" pitchFamily="49" charset="-122"/>
            </a:endParaRPr>
          </a:p>
          <a:p>
            <a:r>
              <a:rPr lang="en-US" altLang="zh-CN" sz="3200" dirty="0">
                <a:latin typeface="楷体" panose="02010609060101010101" pitchFamily="49" charset="-122"/>
                <a:ea typeface="楷体" panose="02010609060101010101" pitchFamily="49" charset="-122"/>
              </a:rPr>
              <a:t>S3C2410</a:t>
            </a:r>
            <a:r>
              <a:rPr lang="zh-CN" altLang="en-US" sz="3200" dirty="0">
                <a:latin typeface="楷体" panose="02010609060101010101" pitchFamily="49" charset="-122"/>
                <a:ea typeface="楷体" panose="02010609060101010101" pitchFamily="49" charset="-122"/>
              </a:rPr>
              <a:t>微控制器（</a:t>
            </a:r>
            <a:r>
              <a:rPr lang="en-US" altLang="zh-CN" sz="3200" dirty="0">
                <a:latin typeface="楷体" panose="02010609060101010101" pitchFamily="49" charset="-122"/>
                <a:ea typeface="楷体" panose="02010609060101010101" pitchFamily="49" charset="-122"/>
              </a:rPr>
              <a:t>ARM920T</a:t>
            </a:r>
            <a:r>
              <a:rPr lang="zh-CN" altLang="en-US" sz="3200" dirty="0">
                <a:latin typeface="楷体" panose="02010609060101010101" pitchFamily="49" charset="-122"/>
                <a:ea typeface="楷体" panose="02010609060101010101" pitchFamily="49" charset="-122"/>
              </a:rPr>
              <a:t>内核）的接口编程</a:t>
            </a:r>
            <a:endParaRPr lang="en-US" altLang="zh-CN" sz="3200" dirty="0">
              <a:latin typeface="楷体" panose="02010609060101010101" pitchFamily="49" charset="-122"/>
              <a:ea typeface="楷体" panose="02010609060101010101" pitchFamily="49" charset="-122"/>
            </a:endParaRPr>
          </a:p>
          <a:p>
            <a:r>
              <a:rPr lang="zh-CN" altLang="en-US" sz="3200" dirty="0">
                <a:latin typeface="楷体" panose="02010609060101010101" pitchFamily="49" charset="-122"/>
                <a:ea typeface="楷体" panose="02010609060101010101" pitchFamily="49" charset="-122"/>
              </a:rPr>
              <a:t>嵌入式操作系统之嵌入式</a:t>
            </a:r>
            <a:r>
              <a:rPr lang="en-US" altLang="zh-CN" sz="3200" dirty="0">
                <a:latin typeface="楷体" panose="02010609060101010101" pitchFamily="49" charset="-122"/>
                <a:ea typeface="楷体" panose="02010609060101010101" pitchFamily="49" charset="-122"/>
              </a:rPr>
              <a:t>Linux</a:t>
            </a:r>
          </a:p>
          <a:p>
            <a:r>
              <a:rPr lang="zh-CN" altLang="en-US" sz="3200" dirty="0">
                <a:latin typeface="楷体" panose="02010609060101010101" pitchFamily="49" charset="-122"/>
                <a:ea typeface="楷体" panose="02010609060101010101" pitchFamily="49" charset="-122"/>
              </a:rPr>
              <a:t>嵌入式系统设计实例</a:t>
            </a:r>
            <a:endParaRPr lang="en-US" altLang="zh-CN" sz="3200" dirty="0">
              <a:latin typeface="楷体" panose="02010609060101010101" pitchFamily="49" charset="-122"/>
              <a:ea typeface="楷体" panose="02010609060101010101" pitchFamily="49" charset="-122"/>
            </a:endParaRPr>
          </a:p>
          <a:p>
            <a:endParaRPr lang="zh-CN" altLang="en-US"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17376570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矩形 1"/>
          <p:cNvSpPr>
            <a:spLocks noChangeArrowheads="1"/>
          </p:cNvSpPr>
          <p:nvPr/>
        </p:nvSpPr>
        <p:spPr bwMode="auto">
          <a:xfrm>
            <a:off x="1126704" y="1196752"/>
            <a:ext cx="9649072" cy="3785652"/>
          </a:xfrm>
          <a:prstGeom prst="rect">
            <a:avLst/>
          </a:prstGeom>
          <a:noFill/>
          <a:ln w="9525">
            <a:noFill/>
            <a:miter lim="800000"/>
            <a:headEnd/>
            <a:tailEnd/>
          </a:ln>
        </p:spPr>
        <p:txBody>
          <a:bodyPr wrap="square">
            <a:spAutoFit/>
          </a:bodyPr>
          <a:lstStyle/>
          <a:p>
            <a:pPr marL="342908" indent="-342908">
              <a:lnSpc>
                <a:spcPts val="3200"/>
              </a:lnSpc>
              <a:buClr>
                <a:srgbClr val="3891A7"/>
              </a:buClr>
              <a:buFont typeface="Wingdings" pitchFamily="2" charset="2"/>
              <a:buChar char="Ø"/>
            </a:pPr>
            <a:r>
              <a:rPr lang="zh-CN" altLang="en-US" sz="3000" dirty="0">
                <a:solidFill>
                  <a:srgbClr val="000000"/>
                </a:solidFill>
                <a:latin typeface="楷体" pitchFamily="49" charset="-122"/>
                <a:ea typeface="楷体" pitchFamily="49" charset="-122"/>
              </a:rPr>
              <a:t>硬件层与软件层之间为中间层，也称为硬件抽象层（</a:t>
            </a:r>
            <a:r>
              <a:rPr lang="en-US" altLang="zh-CN" sz="3000" dirty="0">
                <a:solidFill>
                  <a:srgbClr val="000000"/>
                </a:solidFill>
                <a:latin typeface="Times New Roman" pitchFamily="18" charset="0"/>
                <a:ea typeface="楷体" pitchFamily="49" charset="-122"/>
                <a:cs typeface="Times New Roman" pitchFamily="18" charset="0"/>
              </a:rPr>
              <a:t>Hardware Abstract Layer</a:t>
            </a:r>
            <a:r>
              <a:rPr lang="zh-CN" altLang="en-US" sz="3000" dirty="0">
                <a:solidFill>
                  <a:srgbClr val="000000"/>
                </a:solidFill>
                <a:latin typeface="Times New Roman" pitchFamily="18" charset="0"/>
                <a:ea typeface="楷体" pitchFamily="49" charset="-122"/>
                <a:cs typeface="Times New Roman" pitchFamily="18" charset="0"/>
              </a:rPr>
              <a:t>，</a:t>
            </a:r>
            <a:r>
              <a:rPr lang="en-US" altLang="zh-CN" sz="3000" dirty="0">
                <a:solidFill>
                  <a:srgbClr val="000000"/>
                </a:solidFill>
                <a:latin typeface="Times New Roman" pitchFamily="18" charset="0"/>
                <a:ea typeface="楷体" pitchFamily="49" charset="-122"/>
                <a:cs typeface="Times New Roman" pitchFamily="18" charset="0"/>
              </a:rPr>
              <a:t>HAL</a:t>
            </a:r>
            <a:r>
              <a:rPr lang="zh-CN" altLang="en-US" sz="3000" dirty="0">
                <a:solidFill>
                  <a:srgbClr val="000000"/>
                </a:solidFill>
                <a:latin typeface="Times New Roman" pitchFamily="18" charset="0"/>
                <a:ea typeface="楷体" pitchFamily="49" charset="-122"/>
                <a:cs typeface="Times New Roman" pitchFamily="18" charset="0"/>
              </a:rPr>
              <a:t>）或板级支持包（</a:t>
            </a:r>
            <a:r>
              <a:rPr lang="en-US" altLang="zh-CN" sz="3000" dirty="0">
                <a:solidFill>
                  <a:srgbClr val="000000"/>
                </a:solidFill>
                <a:latin typeface="Times New Roman" pitchFamily="18" charset="0"/>
                <a:ea typeface="楷体" pitchFamily="49" charset="-122"/>
                <a:cs typeface="Times New Roman" pitchFamily="18" charset="0"/>
              </a:rPr>
              <a:t>Board Support Package</a:t>
            </a:r>
            <a:r>
              <a:rPr lang="zh-CN" altLang="en-US" sz="3000" dirty="0">
                <a:solidFill>
                  <a:srgbClr val="000000"/>
                </a:solidFill>
                <a:latin typeface="Times New Roman" pitchFamily="18" charset="0"/>
                <a:ea typeface="楷体" pitchFamily="49" charset="-122"/>
                <a:cs typeface="Times New Roman" pitchFamily="18" charset="0"/>
              </a:rPr>
              <a:t>，</a:t>
            </a:r>
            <a:r>
              <a:rPr lang="en-US" altLang="zh-CN" sz="3000" dirty="0">
                <a:solidFill>
                  <a:srgbClr val="000000"/>
                </a:solidFill>
                <a:latin typeface="Times New Roman" pitchFamily="18" charset="0"/>
                <a:ea typeface="楷体" pitchFamily="49" charset="-122"/>
                <a:cs typeface="Times New Roman" pitchFamily="18" charset="0"/>
              </a:rPr>
              <a:t>BSP</a:t>
            </a:r>
            <a:r>
              <a:rPr lang="zh-CN" altLang="en-US" sz="3000" dirty="0">
                <a:solidFill>
                  <a:srgbClr val="000000"/>
                </a:solidFill>
                <a:latin typeface="楷体" pitchFamily="49" charset="-122"/>
                <a:ea typeface="楷体" pitchFamily="49" charset="-122"/>
              </a:rPr>
              <a:t>），它将系统</a:t>
            </a:r>
            <a:r>
              <a:rPr lang="zh-CN" altLang="en-US" sz="3000" dirty="0">
                <a:solidFill>
                  <a:srgbClr val="FF0000"/>
                </a:solidFill>
                <a:latin typeface="楷体" pitchFamily="49" charset="-122"/>
                <a:ea typeface="楷体" pitchFamily="49" charset="-122"/>
              </a:rPr>
              <a:t>上层软件与底层硬件分离</a:t>
            </a:r>
            <a:r>
              <a:rPr lang="zh-CN" altLang="en-US" sz="3000" dirty="0">
                <a:solidFill>
                  <a:srgbClr val="000000"/>
                </a:solidFill>
                <a:latin typeface="楷体" pitchFamily="49" charset="-122"/>
                <a:ea typeface="楷体" pitchFamily="49" charset="-122"/>
              </a:rPr>
              <a:t>开来，使系统的底层驱动程序与硬件无关。</a:t>
            </a:r>
            <a:endParaRPr lang="en-US" altLang="zh-CN" sz="3000" dirty="0">
              <a:solidFill>
                <a:srgbClr val="000000"/>
              </a:solidFill>
              <a:latin typeface="楷体" pitchFamily="49" charset="-122"/>
              <a:ea typeface="楷体" pitchFamily="49" charset="-122"/>
            </a:endParaRPr>
          </a:p>
          <a:p>
            <a:pPr marL="342908" indent="-342908">
              <a:lnSpc>
                <a:spcPts val="3200"/>
              </a:lnSpc>
              <a:buClr>
                <a:srgbClr val="3891A7"/>
              </a:buClr>
              <a:buFont typeface="Wingdings" pitchFamily="2" charset="2"/>
              <a:buChar char="Ø"/>
            </a:pPr>
            <a:endParaRPr lang="en-US" altLang="zh-CN" sz="3000" dirty="0">
              <a:solidFill>
                <a:srgbClr val="000000"/>
              </a:solidFill>
              <a:latin typeface="楷体" pitchFamily="49" charset="-122"/>
              <a:ea typeface="楷体" pitchFamily="49" charset="-122"/>
            </a:endParaRPr>
          </a:p>
          <a:p>
            <a:pPr marL="342908" indent="-342908">
              <a:lnSpc>
                <a:spcPts val="3200"/>
              </a:lnSpc>
              <a:buClr>
                <a:srgbClr val="3891A7"/>
              </a:buClr>
              <a:buFont typeface="Wingdings" pitchFamily="2" charset="2"/>
              <a:buChar char="Ø"/>
            </a:pPr>
            <a:r>
              <a:rPr lang="zh-CN" altLang="en-US" sz="3000" dirty="0">
                <a:solidFill>
                  <a:srgbClr val="000000"/>
                </a:solidFill>
                <a:latin typeface="楷体" pitchFamily="49" charset="-122"/>
                <a:ea typeface="楷体" pitchFamily="49" charset="-122"/>
              </a:rPr>
              <a:t>上层软件开发人员根据 </a:t>
            </a:r>
            <a:r>
              <a:rPr lang="en-US" altLang="zh-CN" sz="3000" dirty="0">
                <a:solidFill>
                  <a:srgbClr val="000000"/>
                </a:solidFill>
                <a:latin typeface="Times New Roman" pitchFamily="18" charset="0"/>
                <a:ea typeface="楷体" pitchFamily="49" charset="-122"/>
              </a:rPr>
              <a:t>BSP </a:t>
            </a:r>
            <a:r>
              <a:rPr lang="zh-CN" altLang="en-US" sz="3000" dirty="0">
                <a:solidFill>
                  <a:srgbClr val="000000"/>
                </a:solidFill>
                <a:latin typeface="楷体" pitchFamily="49" charset="-122"/>
                <a:ea typeface="楷体" pitchFamily="49" charset="-122"/>
              </a:rPr>
              <a:t>层提供的接口即可进行开发。该层一般包含相关底层硬件的初始化、数据的输入</a:t>
            </a:r>
            <a:r>
              <a:rPr lang="en-US" altLang="zh-CN" sz="3000" dirty="0">
                <a:solidFill>
                  <a:srgbClr val="000000"/>
                </a:solidFill>
                <a:latin typeface="楷体" pitchFamily="49" charset="-122"/>
                <a:ea typeface="楷体" pitchFamily="49" charset="-122"/>
              </a:rPr>
              <a:t>/</a:t>
            </a:r>
            <a:r>
              <a:rPr lang="zh-CN" altLang="en-US" sz="3000" dirty="0">
                <a:solidFill>
                  <a:srgbClr val="000000"/>
                </a:solidFill>
                <a:latin typeface="楷体" pitchFamily="49" charset="-122"/>
                <a:ea typeface="楷体" pitchFamily="49" charset="-122"/>
              </a:rPr>
              <a:t>输出操作和硬件设备的配置功能。</a:t>
            </a:r>
            <a:endParaRPr lang="en-US" altLang="zh-CN" sz="3000" dirty="0">
              <a:solidFill>
                <a:srgbClr val="000000"/>
              </a:solidFill>
              <a:latin typeface="楷体" pitchFamily="49" charset="-122"/>
              <a:ea typeface="楷体" pitchFamily="49" charset="-122"/>
            </a:endParaRPr>
          </a:p>
        </p:txBody>
      </p:sp>
      <p:sp>
        <p:nvSpPr>
          <p:cNvPr id="46082" name="矩形 2"/>
          <p:cNvSpPr>
            <a:spLocks noChangeArrowheads="1"/>
          </p:cNvSpPr>
          <p:nvPr/>
        </p:nvSpPr>
        <p:spPr bwMode="auto">
          <a:xfrm>
            <a:off x="1055440" y="404664"/>
            <a:ext cx="1537600" cy="553998"/>
          </a:xfrm>
          <a:prstGeom prst="rect">
            <a:avLst/>
          </a:prstGeom>
          <a:noFill/>
          <a:ln w="9525">
            <a:noFill/>
            <a:miter lim="800000"/>
            <a:headEnd/>
            <a:tailEnd/>
          </a:ln>
        </p:spPr>
        <p:txBody>
          <a:bodyPr wrap="none">
            <a:spAutoFit/>
          </a:bodyPr>
          <a:lstStyle/>
          <a:p>
            <a:r>
              <a:rPr lang="zh-CN" altLang="en-US" sz="3000" b="1" dirty="0">
                <a:solidFill>
                  <a:srgbClr val="FF0000"/>
                </a:solidFill>
                <a:latin typeface="楷体" pitchFamily="49" charset="-122"/>
                <a:ea typeface="楷体" pitchFamily="49" charset="-122"/>
              </a:rPr>
              <a:t>中间层</a:t>
            </a:r>
            <a:r>
              <a:rPr lang="en-US" altLang="zh-CN" sz="3000" b="1" dirty="0">
                <a:solidFill>
                  <a:srgbClr val="FF0000"/>
                </a:solidFill>
                <a:latin typeface="楷体" pitchFamily="49" charset="-122"/>
                <a:ea typeface="楷体" pitchFamily="49" charset="-122"/>
              </a:rPr>
              <a:t>:</a:t>
            </a:r>
            <a:endParaRPr lang="zh-CN" altLang="en-US" sz="3000" b="1" dirty="0">
              <a:solidFill>
                <a:srgbClr val="FF0000"/>
              </a:solidFill>
              <a:latin typeface="楷体" pitchFamily="49" charset="-122"/>
              <a:ea typeface="楷体" pitchFamily="49" charset="-122"/>
            </a:endParaRPr>
          </a:p>
        </p:txBody>
      </p:sp>
      <p:pic>
        <p:nvPicPr>
          <p:cNvPr id="4" name="图片 3">
            <a:extLst>
              <a:ext uri="{FF2B5EF4-FFF2-40B4-BE49-F238E27FC236}">
                <a16:creationId xmlns:a16="http://schemas.microsoft.com/office/drawing/2014/main" id="{5997A651-9BF4-405D-ADE1-9D805F8BD323}"/>
              </a:ext>
            </a:extLst>
          </p:cNvPr>
          <p:cNvPicPr>
            <a:picLocks noChangeAspect="1"/>
          </p:cNvPicPr>
          <p:nvPr/>
        </p:nvPicPr>
        <p:blipFill>
          <a:blip r:embed="rId3"/>
          <a:stretch>
            <a:fillRect/>
          </a:stretch>
        </p:blipFill>
        <p:spPr>
          <a:xfrm>
            <a:off x="8809227" y="5100646"/>
            <a:ext cx="3370662" cy="1757354"/>
          </a:xfrm>
          <a:prstGeom prst="rect">
            <a:avLst/>
          </a:prstGeom>
        </p:spPr>
      </p:pic>
      <p:sp>
        <p:nvSpPr>
          <p:cNvPr id="5" name="矩形: 圆角 4">
            <a:extLst>
              <a:ext uri="{FF2B5EF4-FFF2-40B4-BE49-F238E27FC236}">
                <a16:creationId xmlns:a16="http://schemas.microsoft.com/office/drawing/2014/main" id="{E6159751-F1B3-4514-9605-832A2DAFC601}"/>
              </a:ext>
            </a:extLst>
          </p:cNvPr>
          <p:cNvSpPr/>
          <p:nvPr/>
        </p:nvSpPr>
        <p:spPr>
          <a:xfrm>
            <a:off x="9570794" y="5772165"/>
            <a:ext cx="2429862" cy="177115"/>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129" name="矩形 1"/>
          <p:cNvSpPr>
            <a:spLocks noChangeArrowheads="1"/>
          </p:cNvSpPr>
          <p:nvPr/>
        </p:nvSpPr>
        <p:spPr bwMode="auto">
          <a:xfrm>
            <a:off x="1847850" y="1341439"/>
            <a:ext cx="7778750" cy="1154162"/>
          </a:xfrm>
          <a:prstGeom prst="rect">
            <a:avLst/>
          </a:prstGeom>
          <a:noFill/>
          <a:ln w="9525">
            <a:noFill/>
            <a:miter lim="800000"/>
            <a:headEnd/>
            <a:tailEnd/>
          </a:ln>
        </p:spPr>
        <p:txBody>
          <a:bodyPr>
            <a:spAutoFit/>
          </a:bodyPr>
          <a:lstStyle/>
          <a:p>
            <a:pPr>
              <a:buClr>
                <a:srgbClr val="3891A7"/>
              </a:buClr>
            </a:pPr>
            <a:r>
              <a:rPr lang="zh-CN" altLang="en-US" sz="2300" dirty="0">
                <a:solidFill>
                  <a:srgbClr val="000000"/>
                </a:solidFill>
                <a:latin typeface="Times New Roman" pitchFamily="18" charset="0"/>
                <a:ea typeface="楷体" pitchFamily="49" charset="-122"/>
                <a:cs typeface="Times New Roman" pitchFamily="18" charset="0"/>
              </a:rPr>
              <a:t>        实际上，</a:t>
            </a:r>
            <a:r>
              <a:rPr lang="en-US" altLang="zh-CN" sz="2300" dirty="0">
                <a:solidFill>
                  <a:srgbClr val="000000"/>
                </a:solidFill>
                <a:latin typeface="Times New Roman" pitchFamily="18" charset="0"/>
                <a:ea typeface="楷体" pitchFamily="49" charset="-122"/>
                <a:cs typeface="Times New Roman" pitchFamily="18" charset="0"/>
              </a:rPr>
              <a:t>BSP</a:t>
            </a:r>
            <a:r>
              <a:rPr lang="zh-CN" altLang="en-US" sz="2300" dirty="0">
                <a:solidFill>
                  <a:srgbClr val="000000"/>
                </a:solidFill>
                <a:latin typeface="Times New Roman" pitchFamily="18" charset="0"/>
                <a:ea typeface="楷体" pitchFamily="49" charset="-122"/>
                <a:cs typeface="Times New Roman" pitchFamily="18" charset="0"/>
              </a:rPr>
              <a:t>是一个介于操作系统和底层硬件之间的软件层次，包括了系统中大部分与硬件联系紧密的软件模块。</a:t>
            </a:r>
            <a:r>
              <a:rPr lang="en-US" altLang="zh-CN" sz="2300" dirty="0">
                <a:solidFill>
                  <a:srgbClr val="000000"/>
                </a:solidFill>
                <a:latin typeface="Times New Roman" pitchFamily="18" charset="0"/>
                <a:ea typeface="楷体" pitchFamily="49" charset="-122"/>
                <a:cs typeface="Times New Roman" pitchFamily="18" charset="0"/>
              </a:rPr>
              <a:t>BSP</a:t>
            </a:r>
            <a:r>
              <a:rPr lang="zh-CN" altLang="en-US" sz="2300" dirty="0">
                <a:solidFill>
                  <a:srgbClr val="000000"/>
                </a:solidFill>
                <a:latin typeface="Times New Roman" pitchFamily="18" charset="0"/>
                <a:ea typeface="楷体" pitchFamily="49" charset="-122"/>
                <a:cs typeface="Times New Roman" pitchFamily="18" charset="0"/>
              </a:rPr>
              <a:t>具有以下两个特点：</a:t>
            </a:r>
          </a:p>
        </p:txBody>
      </p:sp>
      <p:sp>
        <p:nvSpPr>
          <p:cNvPr id="48130" name="矩形 2"/>
          <p:cNvSpPr>
            <a:spLocks noChangeArrowheads="1"/>
          </p:cNvSpPr>
          <p:nvPr/>
        </p:nvSpPr>
        <p:spPr bwMode="auto">
          <a:xfrm>
            <a:off x="2424117" y="2781301"/>
            <a:ext cx="7775575" cy="2215991"/>
          </a:xfrm>
          <a:prstGeom prst="rect">
            <a:avLst/>
          </a:prstGeom>
          <a:noFill/>
          <a:ln w="9525">
            <a:noFill/>
            <a:miter lim="800000"/>
            <a:headEnd/>
            <a:tailEnd/>
          </a:ln>
        </p:spPr>
        <p:txBody>
          <a:bodyPr>
            <a:spAutoFit/>
          </a:bodyPr>
          <a:lstStyle/>
          <a:p>
            <a:r>
              <a:rPr lang="zh-CN" altLang="en-US" sz="2300" dirty="0">
                <a:solidFill>
                  <a:srgbClr val="FF0000"/>
                </a:solidFill>
                <a:latin typeface="Times New Roman" pitchFamily="18" charset="0"/>
                <a:ea typeface="楷体" pitchFamily="49" charset="-122"/>
                <a:cs typeface="Times New Roman" pitchFamily="18" charset="0"/>
              </a:rPr>
              <a:t>①硬件相关性：</a:t>
            </a:r>
            <a:r>
              <a:rPr lang="zh-CN" altLang="en-US" sz="2300" dirty="0">
                <a:solidFill>
                  <a:srgbClr val="000000"/>
                </a:solidFill>
                <a:latin typeface="Times New Roman" pitchFamily="18" charset="0"/>
                <a:ea typeface="楷体" pitchFamily="49" charset="-122"/>
                <a:cs typeface="Times New Roman" pitchFamily="18" charset="0"/>
              </a:rPr>
              <a:t>因为嵌入式实时系统的硬件环境具有应用相关性，而作为上层软件与硬件平台之间的接口，</a:t>
            </a:r>
            <a:r>
              <a:rPr lang="en-US" altLang="zh-CN" sz="2300" dirty="0">
                <a:solidFill>
                  <a:srgbClr val="000000"/>
                </a:solidFill>
                <a:latin typeface="Times New Roman" pitchFamily="18" charset="0"/>
                <a:ea typeface="楷体" pitchFamily="49" charset="-122"/>
                <a:cs typeface="Times New Roman" pitchFamily="18" charset="0"/>
              </a:rPr>
              <a:t>BSP</a:t>
            </a:r>
            <a:r>
              <a:rPr lang="zh-CN" altLang="en-US" sz="2300" dirty="0">
                <a:solidFill>
                  <a:srgbClr val="000000"/>
                </a:solidFill>
                <a:latin typeface="Times New Roman" pitchFamily="18" charset="0"/>
                <a:ea typeface="楷体" pitchFamily="49" charset="-122"/>
                <a:cs typeface="Times New Roman" pitchFamily="18" charset="0"/>
              </a:rPr>
              <a:t>需要</a:t>
            </a:r>
            <a:r>
              <a:rPr lang="zh-CN" altLang="en-US" sz="2300" dirty="0">
                <a:solidFill>
                  <a:srgbClr val="FF0000"/>
                </a:solidFill>
                <a:latin typeface="Times New Roman" pitchFamily="18" charset="0"/>
                <a:ea typeface="楷体" pitchFamily="49" charset="-122"/>
                <a:cs typeface="Times New Roman" pitchFamily="18" charset="0"/>
              </a:rPr>
              <a:t>为操作系统提供操作和控制具体硬件的方法</a:t>
            </a:r>
            <a:r>
              <a:rPr lang="zh-CN" altLang="en-US" sz="2300" dirty="0">
                <a:solidFill>
                  <a:srgbClr val="000000"/>
                </a:solidFill>
                <a:latin typeface="Times New Roman" pitchFamily="18" charset="0"/>
                <a:ea typeface="楷体" pitchFamily="49" charset="-122"/>
                <a:cs typeface="Times New Roman" pitchFamily="18" charset="0"/>
              </a:rPr>
              <a:t>。</a:t>
            </a:r>
            <a:endParaRPr lang="en-US" altLang="zh-CN" sz="2300" dirty="0">
              <a:solidFill>
                <a:srgbClr val="000000"/>
              </a:solidFill>
              <a:latin typeface="Times New Roman" pitchFamily="18" charset="0"/>
              <a:ea typeface="楷体" pitchFamily="49" charset="-122"/>
              <a:cs typeface="Times New Roman" pitchFamily="18" charset="0"/>
            </a:endParaRPr>
          </a:p>
          <a:p>
            <a:endParaRPr lang="zh-CN" altLang="en-US" sz="2300" dirty="0">
              <a:solidFill>
                <a:srgbClr val="FF0000"/>
              </a:solidFill>
              <a:latin typeface="楷体" pitchFamily="49" charset="-122"/>
              <a:ea typeface="楷体" pitchFamily="49" charset="-122"/>
              <a:cs typeface="Times New Roman" pitchFamily="18" charset="0"/>
            </a:endParaRPr>
          </a:p>
          <a:p>
            <a:r>
              <a:rPr lang="zh-CN" altLang="en-US" sz="2300" dirty="0">
                <a:solidFill>
                  <a:srgbClr val="FF0000"/>
                </a:solidFill>
                <a:latin typeface="楷体" pitchFamily="49" charset="-122"/>
                <a:ea typeface="楷体" pitchFamily="49" charset="-122"/>
                <a:cs typeface="Times New Roman" pitchFamily="18" charset="0"/>
              </a:rPr>
              <a:t>②操作系统相关性：</a:t>
            </a:r>
            <a:r>
              <a:rPr lang="zh-CN" altLang="en-US" sz="2300" dirty="0">
                <a:solidFill>
                  <a:srgbClr val="000000"/>
                </a:solidFill>
                <a:latin typeface="楷体" pitchFamily="49" charset="-122"/>
                <a:ea typeface="楷体" pitchFamily="49" charset="-122"/>
                <a:cs typeface="Times New Roman" pitchFamily="18" charset="0"/>
              </a:rPr>
              <a:t>不同的操作系统具有各自的软件层次结构，因此，不同的操作系统具有特定的硬件接口形式。</a:t>
            </a:r>
            <a:endParaRPr lang="zh-CN" altLang="en-US" dirty="0">
              <a:latin typeface="Tw Cen MT" pitchFamily="34" charset="0"/>
              <a:ea typeface="华文仿宋" pitchFamily="2" charset="-122"/>
              <a:cs typeface="Times New Roman" pitchFamily="18"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文本框 1"/>
          <p:cNvSpPr txBox="1">
            <a:spLocks noChangeArrowheads="1"/>
          </p:cNvSpPr>
          <p:nvPr/>
        </p:nvSpPr>
        <p:spPr bwMode="auto">
          <a:xfrm>
            <a:off x="1775520" y="2143616"/>
            <a:ext cx="9145016" cy="2144177"/>
          </a:xfrm>
          <a:prstGeom prst="rect">
            <a:avLst/>
          </a:prstGeom>
          <a:noFill/>
          <a:ln w="9525">
            <a:noFill/>
            <a:miter lim="800000"/>
            <a:headEnd/>
            <a:tailEnd/>
          </a:ln>
        </p:spPr>
        <p:txBody>
          <a:bodyPr wrap="square">
            <a:spAutoFit/>
          </a:bodyPr>
          <a:lstStyle/>
          <a:p>
            <a:pPr>
              <a:lnSpc>
                <a:spcPts val="3200"/>
              </a:lnSpc>
            </a:pPr>
            <a:r>
              <a:rPr lang="zh-CN" altLang="en-US" sz="3000" dirty="0">
                <a:latin typeface="楷体" pitchFamily="49" charset="-122"/>
                <a:ea typeface="楷体" pitchFamily="49" charset="-122"/>
              </a:rPr>
              <a:t>软件层由实时多任务操作系统（</a:t>
            </a:r>
            <a:r>
              <a:rPr lang="en-US" altLang="zh-CN" sz="3000" dirty="0">
                <a:latin typeface="Times New Roman" pitchFamily="18" charset="0"/>
                <a:ea typeface="楷体" pitchFamily="49" charset="-122"/>
                <a:cs typeface="Times New Roman" pitchFamily="18" charset="0"/>
              </a:rPr>
              <a:t>Real-time Operation System</a:t>
            </a:r>
            <a:r>
              <a:rPr lang="zh-CN" altLang="en-US" sz="3000" dirty="0">
                <a:latin typeface="Times New Roman" pitchFamily="18" charset="0"/>
                <a:ea typeface="楷体" pitchFamily="49" charset="-122"/>
                <a:cs typeface="Times New Roman" pitchFamily="18" charset="0"/>
              </a:rPr>
              <a:t>，</a:t>
            </a:r>
            <a:r>
              <a:rPr lang="en-US" altLang="zh-CN" sz="3000" dirty="0">
                <a:latin typeface="Times New Roman" pitchFamily="18" charset="0"/>
                <a:ea typeface="楷体" pitchFamily="49" charset="-122"/>
                <a:cs typeface="Times New Roman" pitchFamily="18" charset="0"/>
              </a:rPr>
              <a:t>RTOS</a:t>
            </a:r>
            <a:r>
              <a:rPr lang="zh-CN" altLang="en-US" sz="3000" dirty="0">
                <a:latin typeface="楷体" pitchFamily="49" charset="-122"/>
                <a:ea typeface="楷体" pitchFamily="49" charset="-122"/>
              </a:rPr>
              <a:t>）、文件系统、图形用户接口（</a:t>
            </a:r>
            <a:r>
              <a:rPr lang="en-US" altLang="zh-CN" sz="3000" dirty="0">
                <a:latin typeface="Times New Roman" pitchFamily="18" charset="0"/>
                <a:ea typeface="楷体" pitchFamily="49" charset="-122"/>
              </a:rPr>
              <a:t>Graphic User Interface</a:t>
            </a:r>
            <a:r>
              <a:rPr lang="zh-CN" altLang="en-US" sz="3000" dirty="0">
                <a:latin typeface="Times New Roman" pitchFamily="18" charset="0"/>
                <a:ea typeface="楷体" pitchFamily="49" charset="-122"/>
              </a:rPr>
              <a:t>，</a:t>
            </a:r>
            <a:r>
              <a:rPr lang="en-US" altLang="zh-CN" sz="3000" dirty="0">
                <a:latin typeface="Times New Roman" pitchFamily="18" charset="0"/>
                <a:ea typeface="楷体" pitchFamily="49" charset="-122"/>
              </a:rPr>
              <a:t>GUI</a:t>
            </a:r>
            <a:r>
              <a:rPr lang="zh-CN" altLang="en-US" sz="3000" dirty="0">
                <a:latin typeface="楷体" pitchFamily="49" charset="-122"/>
                <a:ea typeface="楷体" pitchFamily="49" charset="-122"/>
              </a:rPr>
              <a:t>）、网络系统及通用组件模块组成。</a:t>
            </a:r>
            <a:r>
              <a:rPr lang="en-US" altLang="zh-CN" sz="3000" dirty="0">
                <a:latin typeface="Times New Roman" pitchFamily="18" charset="0"/>
                <a:ea typeface="楷体" pitchFamily="49" charset="-122"/>
              </a:rPr>
              <a:t>RTOS</a:t>
            </a:r>
            <a:r>
              <a:rPr lang="zh-CN" altLang="en-US" sz="3000" dirty="0">
                <a:latin typeface="楷体" pitchFamily="49" charset="-122"/>
                <a:ea typeface="楷体" pitchFamily="49" charset="-122"/>
              </a:rPr>
              <a:t>是嵌入式应用软件的基础和开发平台。</a:t>
            </a:r>
          </a:p>
        </p:txBody>
      </p:sp>
      <p:sp>
        <p:nvSpPr>
          <p:cNvPr id="49154" name="文本框 2"/>
          <p:cNvSpPr txBox="1">
            <a:spLocks noChangeArrowheads="1"/>
          </p:cNvSpPr>
          <p:nvPr/>
        </p:nvSpPr>
        <p:spPr bwMode="auto">
          <a:xfrm>
            <a:off x="1523207" y="1290260"/>
            <a:ext cx="1655763" cy="553998"/>
          </a:xfrm>
          <a:prstGeom prst="rect">
            <a:avLst/>
          </a:prstGeom>
          <a:noFill/>
          <a:ln w="9525">
            <a:noFill/>
            <a:miter lim="800000"/>
            <a:headEnd/>
            <a:tailEnd/>
          </a:ln>
        </p:spPr>
        <p:txBody>
          <a:bodyPr>
            <a:spAutoFit/>
          </a:bodyPr>
          <a:lstStyle/>
          <a:p>
            <a:r>
              <a:rPr lang="zh-CN" altLang="en-US" sz="3000" b="1" dirty="0">
                <a:solidFill>
                  <a:srgbClr val="FF0000"/>
                </a:solidFill>
                <a:latin typeface="楷体" pitchFamily="49" charset="-122"/>
                <a:ea typeface="楷体" pitchFamily="49" charset="-122"/>
              </a:rPr>
              <a:t>软件层：</a:t>
            </a:r>
            <a:endParaRPr lang="en-US" altLang="zh-CN" sz="3000" b="1" dirty="0">
              <a:solidFill>
                <a:srgbClr val="FF0000"/>
              </a:solidFill>
              <a:latin typeface="楷体" pitchFamily="49" charset="-122"/>
              <a:ea typeface="楷体" pitchFamily="49" charset="-122"/>
            </a:endParaRPr>
          </a:p>
        </p:txBody>
      </p:sp>
      <p:pic>
        <p:nvPicPr>
          <p:cNvPr id="4" name="图片 3">
            <a:extLst>
              <a:ext uri="{FF2B5EF4-FFF2-40B4-BE49-F238E27FC236}">
                <a16:creationId xmlns:a16="http://schemas.microsoft.com/office/drawing/2014/main" id="{8C2E6F37-9108-4A1E-9B43-DB11D7C107E3}"/>
              </a:ext>
            </a:extLst>
          </p:cNvPr>
          <p:cNvPicPr>
            <a:picLocks noChangeAspect="1"/>
          </p:cNvPicPr>
          <p:nvPr/>
        </p:nvPicPr>
        <p:blipFill>
          <a:blip r:embed="rId2"/>
          <a:stretch>
            <a:fillRect/>
          </a:stretch>
        </p:blipFill>
        <p:spPr>
          <a:xfrm>
            <a:off x="8809227" y="5100646"/>
            <a:ext cx="3370662" cy="1757354"/>
          </a:xfrm>
          <a:prstGeom prst="rect">
            <a:avLst/>
          </a:prstGeom>
        </p:spPr>
      </p:pic>
      <p:sp>
        <p:nvSpPr>
          <p:cNvPr id="5" name="矩形: 圆角 4">
            <a:extLst>
              <a:ext uri="{FF2B5EF4-FFF2-40B4-BE49-F238E27FC236}">
                <a16:creationId xmlns:a16="http://schemas.microsoft.com/office/drawing/2014/main" id="{686D2068-6448-41E8-AD12-B49065E22968}"/>
              </a:ext>
            </a:extLst>
          </p:cNvPr>
          <p:cNvSpPr/>
          <p:nvPr/>
        </p:nvSpPr>
        <p:spPr>
          <a:xfrm>
            <a:off x="9480376" y="5373217"/>
            <a:ext cx="2520280" cy="432048"/>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415480" y="1444737"/>
            <a:ext cx="9793088" cy="4247317"/>
          </a:xfrm>
          <a:prstGeom prst="rect">
            <a:avLst/>
          </a:prstGeom>
          <a:noFill/>
        </p:spPr>
        <p:txBody>
          <a:bodyPr wrap="square">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solidFill>
                  <a:prstClr val="black"/>
                </a:solidFill>
                <a:latin typeface="楷体" panose="02010609060101010101" pitchFamily="49" charset="-122"/>
                <a:ea typeface="楷体" panose="02010609060101010101" pitchFamily="49" charset="-122"/>
              </a:rPr>
              <a:t>嵌入式操作系统（</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Embedded Operation System</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EOS</a:t>
            </a:r>
            <a:r>
              <a:rPr lang="zh-CN" altLang="en-US" sz="3000" dirty="0">
                <a:solidFill>
                  <a:prstClr val="black"/>
                </a:solidFill>
                <a:latin typeface="楷体" panose="02010609060101010101" pitchFamily="49" charset="-122"/>
                <a:ea typeface="楷体" panose="02010609060101010101" pitchFamily="49" charset="-122"/>
              </a:rPr>
              <a:t>）是一种用途广泛的系统软件，过去它主要应用与工业控制和国防系统领域。</a:t>
            </a:r>
            <a:endParaRPr lang="en-US" altLang="zh-CN" sz="3000" dirty="0">
              <a:solidFill>
                <a:prstClr val="black"/>
              </a:solidFill>
              <a:latin typeface="楷体" panose="02010609060101010101" pitchFamily="49" charset="-122"/>
              <a:ea typeface="楷体" panose="02010609060101010101" pitchFamily="49" charset="-122"/>
            </a:endParaRPr>
          </a:p>
          <a:p>
            <a:pPr fontAlgn="auto">
              <a:spcBef>
                <a:spcPts val="0"/>
              </a:spcBef>
              <a:spcAft>
                <a:spcPts val="0"/>
              </a:spcAft>
              <a:buClr>
                <a:schemeClr val="accent1"/>
              </a:buClr>
              <a:defRPr/>
            </a:pPr>
            <a:endParaRPr lang="en-US" altLang="zh-CN" sz="3000" dirty="0">
              <a:solidFill>
                <a:prstClr val="black"/>
              </a:solidFill>
              <a:latin typeface="楷体" panose="02010609060101010101" pitchFamily="49" charset="-122"/>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EOS</a:t>
            </a:r>
            <a:r>
              <a:rPr lang="zh-CN" altLang="en-US" sz="3000" dirty="0">
                <a:solidFill>
                  <a:prstClr val="black"/>
                </a:solidFill>
                <a:latin typeface="楷体" panose="02010609060101010101" pitchFamily="49" charset="-122"/>
                <a:ea typeface="楷体" panose="02010609060101010101" pitchFamily="49" charset="-122"/>
              </a:rPr>
              <a:t>负责嵌入系统的全部</a:t>
            </a:r>
            <a:r>
              <a:rPr lang="zh-CN" altLang="en-US" sz="3000" dirty="0">
                <a:solidFill>
                  <a:srgbClr val="FF0000"/>
                </a:solidFill>
                <a:latin typeface="楷体" panose="02010609060101010101" pitchFamily="49" charset="-122"/>
                <a:ea typeface="楷体" panose="02010609060101010101" pitchFamily="49" charset="-122"/>
              </a:rPr>
              <a:t>软、硬件资源的分配、任务调度，控制、协调并发活动</a:t>
            </a:r>
            <a:r>
              <a:rPr lang="zh-CN" altLang="en-US" sz="3000" dirty="0">
                <a:solidFill>
                  <a:prstClr val="black"/>
                </a:solidFill>
                <a:latin typeface="楷体" panose="02010609060101010101" pitchFamily="49" charset="-122"/>
                <a:ea typeface="楷体" panose="02010609060101010101" pitchFamily="49" charset="-122"/>
              </a:rPr>
              <a:t>。</a:t>
            </a:r>
            <a:endParaRPr lang="en-US" altLang="zh-CN" sz="3000" dirty="0">
              <a:solidFill>
                <a:prstClr val="black"/>
              </a:solidFill>
              <a:latin typeface="楷体" panose="02010609060101010101" pitchFamily="49" charset="-122"/>
              <a:ea typeface="楷体" panose="02010609060101010101" pitchFamily="49" charset="-122"/>
            </a:endParaRPr>
          </a:p>
          <a:p>
            <a:pPr fontAlgn="auto">
              <a:spcBef>
                <a:spcPts val="0"/>
              </a:spcBef>
              <a:spcAft>
                <a:spcPts val="0"/>
              </a:spcAft>
              <a:buClr>
                <a:schemeClr val="accent1"/>
              </a:buClr>
              <a:defRPr/>
            </a:pPr>
            <a:endParaRPr lang="en-US" altLang="zh-CN" sz="3000" dirty="0">
              <a:solidFill>
                <a:prstClr val="black"/>
              </a:solidFill>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solidFill>
                  <a:prstClr val="black"/>
                </a:solidFill>
                <a:latin typeface="楷体" panose="02010609060101010101" pitchFamily="49" charset="-122"/>
                <a:ea typeface="楷体" panose="02010609060101010101" pitchFamily="49" charset="-122"/>
              </a:rPr>
              <a:t>嵌入式操作系统在系统实时高效性、硬件的相关依赖性、软件固化、应用的专用性等方面具有较为突出的特点。</a:t>
            </a:r>
          </a:p>
        </p:txBody>
      </p:sp>
      <p:sp>
        <p:nvSpPr>
          <p:cNvPr id="3" name="圆角矩形 2"/>
          <p:cNvSpPr/>
          <p:nvPr/>
        </p:nvSpPr>
        <p:spPr>
          <a:xfrm>
            <a:off x="4907868" y="621513"/>
            <a:ext cx="2376264" cy="544402"/>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2400" b="1" dirty="0">
                <a:solidFill>
                  <a:schemeClr val="tx1">
                    <a:lumMod val="95000"/>
                    <a:lumOff val="5000"/>
                  </a:schemeClr>
                </a:solidFill>
              </a:rPr>
              <a:t>嵌入式操作系统</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矩形 4"/>
          <p:cNvSpPr>
            <a:spLocks noChangeArrowheads="1"/>
          </p:cNvSpPr>
          <p:nvPr/>
        </p:nvSpPr>
        <p:spPr bwMode="auto">
          <a:xfrm>
            <a:off x="1631504" y="1484784"/>
            <a:ext cx="9073008" cy="3888432"/>
          </a:xfrm>
          <a:prstGeom prst="rect">
            <a:avLst/>
          </a:prstGeom>
          <a:noFill/>
          <a:ln w="9525">
            <a:noFill/>
            <a:miter lim="800000"/>
            <a:headEnd/>
            <a:tailEnd/>
          </a:ln>
        </p:spPr>
        <p:txBody>
          <a:bodyPr wrap="square">
            <a:spAutoFit/>
          </a:bodyPr>
          <a:lstStyle/>
          <a:p>
            <a:pPr marL="342908" indent="-342908">
              <a:buClr>
                <a:srgbClr val="3891A7"/>
              </a:buClr>
              <a:buFont typeface="Wingdings" pitchFamily="2" charset="2"/>
              <a:buChar char="Ø"/>
            </a:pPr>
            <a:r>
              <a:rPr lang="zh-CN" altLang="en-US" sz="3000" dirty="0">
                <a:solidFill>
                  <a:srgbClr val="000000"/>
                </a:solidFill>
                <a:latin typeface="楷体" pitchFamily="49" charset="-122"/>
                <a:ea typeface="楷体" pitchFamily="49" charset="-122"/>
              </a:rPr>
              <a:t>嵌入式文件系统比较简单，主要提供文件</a:t>
            </a:r>
            <a:r>
              <a:rPr lang="zh-CN" altLang="en-US" sz="3000" dirty="0">
                <a:solidFill>
                  <a:srgbClr val="FF0000"/>
                </a:solidFill>
                <a:latin typeface="楷体" pitchFamily="49" charset="-122"/>
                <a:ea typeface="楷体" pitchFamily="49" charset="-122"/>
              </a:rPr>
              <a:t>存储、检索、更新</a:t>
            </a:r>
            <a:r>
              <a:rPr lang="zh-CN" altLang="en-US" sz="3000" dirty="0">
                <a:solidFill>
                  <a:srgbClr val="000000"/>
                </a:solidFill>
                <a:latin typeface="楷体" pitchFamily="49" charset="-122"/>
                <a:ea typeface="楷体" pitchFamily="49" charset="-122"/>
              </a:rPr>
              <a:t>等功能，一般不提供保护、加密等安全机制。</a:t>
            </a:r>
            <a:endParaRPr lang="en-US" altLang="zh-CN" sz="3000" dirty="0">
              <a:solidFill>
                <a:srgbClr val="000000"/>
              </a:solidFill>
              <a:latin typeface="楷体" pitchFamily="49" charset="-122"/>
              <a:ea typeface="楷体" pitchFamily="49" charset="-122"/>
            </a:endParaRPr>
          </a:p>
          <a:p>
            <a:pPr marL="342908" indent="-342908">
              <a:buClr>
                <a:srgbClr val="3891A7"/>
              </a:buClr>
              <a:buFont typeface="Wingdings" pitchFamily="2" charset="2"/>
              <a:buChar char="Ø"/>
            </a:pPr>
            <a:endParaRPr lang="en-US" altLang="zh-CN" sz="3000" dirty="0">
              <a:solidFill>
                <a:srgbClr val="000000"/>
              </a:solidFill>
              <a:latin typeface="楷体" pitchFamily="49" charset="-122"/>
              <a:ea typeface="楷体" pitchFamily="49" charset="-122"/>
            </a:endParaRPr>
          </a:p>
          <a:p>
            <a:pPr marL="342908" indent="-342908">
              <a:buClr>
                <a:srgbClr val="3891A7"/>
              </a:buClr>
              <a:buFont typeface="Wingdings" pitchFamily="2" charset="2"/>
              <a:buChar char="Ø"/>
            </a:pPr>
            <a:r>
              <a:rPr lang="zh-CN" altLang="en-US" sz="3000" dirty="0">
                <a:solidFill>
                  <a:srgbClr val="000000"/>
                </a:solidFill>
                <a:latin typeface="楷体" pitchFamily="49" charset="-122"/>
                <a:ea typeface="楷体" pitchFamily="49" charset="-122"/>
              </a:rPr>
              <a:t>它以</a:t>
            </a:r>
            <a:r>
              <a:rPr lang="zh-CN" altLang="en-US" sz="3000" dirty="0">
                <a:solidFill>
                  <a:srgbClr val="FF0000"/>
                </a:solidFill>
                <a:latin typeface="楷体" pitchFamily="49" charset="-122"/>
                <a:ea typeface="楷体" pitchFamily="49" charset="-122"/>
              </a:rPr>
              <a:t>系统调用和命令</a:t>
            </a:r>
            <a:r>
              <a:rPr lang="zh-CN" altLang="en-US" sz="3000" dirty="0">
                <a:solidFill>
                  <a:srgbClr val="000000"/>
                </a:solidFill>
                <a:latin typeface="楷体" pitchFamily="49" charset="-122"/>
                <a:ea typeface="楷体" pitchFamily="49" charset="-122"/>
              </a:rPr>
              <a:t>方式提供</a:t>
            </a:r>
            <a:r>
              <a:rPr lang="zh-CN" altLang="en-US" sz="3000" dirty="0">
                <a:solidFill>
                  <a:srgbClr val="FF0000"/>
                </a:solidFill>
                <a:latin typeface="楷体" pitchFamily="49" charset="-122"/>
                <a:ea typeface="楷体" pitchFamily="49" charset="-122"/>
              </a:rPr>
              <a:t>文件的各种操作</a:t>
            </a:r>
            <a:r>
              <a:rPr lang="zh-CN" altLang="en-US" sz="3000" dirty="0">
                <a:solidFill>
                  <a:srgbClr val="000000"/>
                </a:solidFill>
                <a:latin typeface="楷体" pitchFamily="49" charset="-122"/>
                <a:ea typeface="楷体" pitchFamily="49" charset="-122"/>
              </a:rPr>
              <a:t>，主要有设置、修改对文件和目录的存取权限。提供建立、修改、改变和删除目录等服务。提供创建、打开、读写、关闭和撤销文件等服务。</a:t>
            </a:r>
            <a:endParaRPr lang="zh-CN" altLang="en-US" sz="3000" dirty="0">
              <a:solidFill>
                <a:srgbClr val="000000"/>
              </a:solidFill>
              <a:latin typeface="Tw Cen MT" pitchFamily="34" charset="0"/>
              <a:ea typeface="华文仿宋" pitchFamily="2" charset="-122"/>
            </a:endParaRPr>
          </a:p>
        </p:txBody>
      </p:sp>
      <p:sp>
        <p:nvSpPr>
          <p:cNvPr id="6" name="圆角矩形 2">
            <a:extLst>
              <a:ext uri="{FF2B5EF4-FFF2-40B4-BE49-F238E27FC236}">
                <a16:creationId xmlns:a16="http://schemas.microsoft.com/office/drawing/2014/main" id="{C8F8F588-B434-49BD-979C-6DFF9A6DDC49}"/>
              </a:ext>
            </a:extLst>
          </p:cNvPr>
          <p:cNvSpPr/>
          <p:nvPr/>
        </p:nvSpPr>
        <p:spPr>
          <a:xfrm>
            <a:off x="4907868" y="621513"/>
            <a:ext cx="2376264" cy="544402"/>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2400" b="1" dirty="0">
                <a:solidFill>
                  <a:schemeClr val="tx1">
                    <a:lumMod val="95000"/>
                    <a:lumOff val="5000"/>
                  </a:schemeClr>
                </a:solidFill>
              </a:rPr>
              <a:t>嵌入式文件系统</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487488" y="1628800"/>
            <a:ext cx="9217024" cy="3888432"/>
          </a:xfrm>
          <a:prstGeom prst="rect">
            <a:avLst/>
          </a:prstGeom>
        </p:spPr>
        <p:txBody>
          <a:bodyPr wrap="square">
            <a:spAutoFit/>
          </a:bodyPr>
          <a:lstStyle/>
          <a:p>
            <a:pPr marL="342908" indent="-342908" fontAlgn="auto">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楷体" panose="02010609060101010101" pitchFamily="49" charset="-122"/>
                <a:ea typeface="楷体" panose="02010609060101010101" pitchFamily="49" charset="-122"/>
              </a:rPr>
              <a:t>图形用户接口（</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GUI</a:t>
            </a:r>
            <a:r>
              <a:rPr lang="zh-CN" altLang="en-US" sz="3000" dirty="0">
                <a:solidFill>
                  <a:prstClr val="black"/>
                </a:solidFill>
                <a:latin typeface="楷体" panose="02010609060101010101" pitchFamily="49" charset="-122"/>
                <a:ea typeface="楷体" panose="02010609060101010101" pitchFamily="49" charset="-122"/>
              </a:rPr>
              <a:t>）极大地方便了非专业用户的使用，人们从此不再需要死记硬背大量的命令，取而代之的是可用通过窗口、菜单、按键等方式来方便地进行操作。</a:t>
            </a:r>
            <a:endParaRPr lang="en-US" altLang="zh-CN" sz="3000" dirty="0">
              <a:solidFill>
                <a:prstClr val="black"/>
              </a:solidFill>
              <a:latin typeface="楷体" panose="02010609060101010101" pitchFamily="49" charset="-122"/>
              <a:ea typeface="楷体" panose="02010609060101010101" pitchFamily="49" charset="-122"/>
            </a:endParaRPr>
          </a:p>
          <a:p>
            <a:pPr fontAlgn="auto">
              <a:spcBef>
                <a:spcPts val="0"/>
              </a:spcBef>
              <a:spcAft>
                <a:spcPts val="0"/>
              </a:spcAft>
              <a:buClr>
                <a:srgbClr val="3891A7"/>
              </a:buClr>
              <a:defRPr/>
            </a:pPr>
            <a:endParaRPr lang="en-US" altLang="zh-CN" sz="3000" dirty="0">
              <a:solidFill>
                <a:prstClr val="black"/>
              </a:solidFill>
              <a:latin typeface="楷体" panose="02010609060101010101" pitchFamily="49" charset="-122"/>
              <a:ea typeface="楷体" panose="02010609060101010101" pitchFamily="49" charset="-122"/>
            </a:endParaRPr>
          </a:p>
          <a:p>
            <a:pPr marL="342908" indent="-342908" fontAlgn="auto">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楷体" panose="02010609060101010101" pitchFamily="49" charset="-122"/>
                <a:ea typeface="楷体" panose="02010609060101010101" pitchFamily="49" charset="-122"/>
              </a:rPr>
              <a:t>嵌入式</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GUI</a:t>
            </a:r>
            <a:r>
              <a:rPr lang="zh-CN" altLang="en-US" sz="3000" dirty="0">
                <a:solidFill>
                  <a:prstClr val="black"/>
                </a:solidFill>
                <a:latin typeface="楷体" panose="02010609060101010101" pitchFamily="49" charset="-122"/>
                <a:ea typeface="楷体" panose="02010609060101010101" pitchFamily="49" charset="-122"/>
              </a:rPr>
              <a:t>具有下面几个方面的基本要求：轻型、占用资源少、高性能、高可靠性、便于移植、可配置等特点。</a:t>
            </a:r>
          </a:p>
        </p:txBody>
      </p:sp>
      <p:sp>
        <p:nvSpPr>
          <p:cNvPr id="5" name="圆角矩形 2">
            <a:extLst>
              <a:ext uri="{FF2B5EF4-FFF2-40B4-BE49-F238E27FC236}">
                <a16:creationId xmlns:a16="http://schemas.microsoft.com/office/drawing/2014/main" id="{43F6396D-2224-495B-BD6F-313E91977F6B}"/>
              </a:ext>
            </a:extLst>
          </p:cNvPr>
          <p:cNvSpPr/>
          <p:nvPr/>
        </p:nvSpPr>
        <p:spPr>
          <a:xfrm>
            <a:off x="4907868" y="621513"/>
            <a:ext cx="2376264" cy="544402"/>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2400" b="1" dirty="0">
                <a:solidFill>
                  <a:schemeClr val="tx1">
                    <a:lumMod val="95000"/>
                    <a:lumOff val="5000"/>
                  </a:schemeClr>
                </a:solidFill>
              </a:rPr>
              <a:t>图形用户接口</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文本框 4"/>
          <p:cNvSpPr txBox="1">
            <a:spLocks noChangeArrowheads="1"/>
          </p:cNvSpPr>
          <p:nvPr/>
        </p:nvSpPr>
        <p:spPr bwMode="auto">
          <a:xfrm>
            <a:off x="1199456" y="825582"/>
            <a:ext cx="1441450" cy="553998"/>
          </a:xfrm>
          <a:prstGeom prst="rect">
            <a:avLst/>
          </a:prstGeom>
          <a:noFill/>
          <a:ln w="9525">
            <a:noFill/>
            <a:miter lim="800000"/>
            <a:headEnd/>
            <a:tailEnd/>
          </a:ln>
        </p:spPr>
        <p:txBody>
          <a:bodyPr>
            <a:spAutoFit/>
          </a:bodyPr>
          <a:lstStyle/>
          <a:p>
            <a:r>
              <a:rPr lang="zh-CN" altLang="en-US" sz="3000" b="1" dirty="0">
                <a:solidFill>
                  <a:srgbClr val="FF0000"/>
                </a:solidFill>
                <a:latin typeface="楷体" pitchFamily="49" charset="-122"/>
                <a:ea typeface="楷体" pitchFamily="49" charset="-122"/>
              </a:rPr>
              <a:t>功能层：</a:t>
            </a:r>
          </a:p>
        </p:txBody>
      </p:sp>
      <p:sp>
        <p:nvSpPr>
          <p:cNvPr id="54274" name="文本框 5"/>
          <p:cNvSpPr txBox="1">
            <a:spLocks noChangeArrowheads="1"/>
          </p:cNvSpPr>
          <p:nvPr/>
        </p:nvSpPr>
        <p:spPr bwMode="auto">
          <a:xfrm>
            <a:off x="1559496" y="1628800"/>
            <a:ext cx="8302625" cy="3323987"/>
          </a:xfrm>
          <a:prstGeom prst="rect">
            <a:avLst/>
          </a:prstGeom>
          <a:noFill/>
          <a:ln w="9525">
            <a:noFill/>
            <a:miter lim="800000"/>
            <a:headEnd/>
            <a:tailEnd/>
          </a:ln>
        </p:spPr>
        <p:txBody>
          <a:bodyPr>
            <a:spAutoFit/>
          </a:bodyPr>
          <a:lstStyle/>
          <a:p>
            <a:pPr marL="342908" indent="-342908">
              <a:buClr>
                <a:schemeClr val="accent1"/>
              </a:buClr>
              <a:buFont typeface="Wingdings" pitchFamily="2" charset="2"/>
              <a:buChar char="Ø"/>
            </a:pPr>
            <a:r>
              <a:rPr lang="zh-CN" altLang="en-US" sz="3000" dirty="0">
                <a:latin typeface="楷体" pitchFamily="49" charset="-122"/>
                <a:ea typeface="楷体" pitchFamily="49" charset="-122"/>
              </a:rPr>
              <a:t>功能层也称为应用软件层，应用软件是由基于实时系统开发的应用程序组成，用来实现对被控对象的控制功能，且运行在嵌入式操作系统之上，一般情况下与操作系统是分开的。</a:t>
            </a:r>
            <a:endParaRPr lang="en-US" altLang="zh-CN" sz="3000" dirty="0">
              <a:latin typeface="楷体" pitchFamily="49" charset="-122"/>
              <a:ea typeface="楷体" pitchFamily="49" charset="-122"/>
            </a:endParaRPr>
          </a:p>
          <a:p>
            <a:pPr>
              <a:buClr>
                <a:schemeClr val="accent1"/>
              </a:buClr>
            </a:pP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楷体" pitchFamily="49" charset="-122"/>
                <a:ea typeface="楷体" pitchFamily="49" charset="-122"/>
              </a:rPr>
              <a:t>功能层是要</a:t>
            </a:r>
            <a:r>
              <a:rPr lang="zh-CN" altLang="en-US" sz="3000" dirty="0">
                <a:solidFill>
                  <a:srgbClr val="FF0000"/>
                </a:solidFill>
                <a:latin typeface="楷体" pitchFamily="49" charset="-122"/>
                <a:ea typeface="楷体" pitchFamily="49" charset="-122"/>
              </a:rPr>
              <a:t>面对被控对象和用户</a:t>
            </a:r>
            <a:r>
              <a:rPr lang="zh-CN" altLang="en-US" sz="3000" dirty="0">
                <a:latin typeface="楷体" pitchFamily="49" charset="-122"/>
                <a:ea typeface="楷体" pitchFamily="49" charset="-122"/>
              </a:rPr>
              <a:t>，为方便用户操作，往往需要提供一个友好的人机界面。</a:t>
            </a:r>
          </a:p>
        </p:txBody>
      </p:sp>
      <p:sp>
        <p:nvSpPr>
          <p:cNvPr id="13" name="圆角矩形 12">
            <a:hlinkClick r:id="rId2" action="ppaction://hlinksldjump"/>
          </p:cNvPr>
          <p:cNvSpPr/>
          <p:nvPr/>
        </p:nvSpPr>
        <p:spPr>
          <a:xfrm>
            <a:off x="10560496" y="6525344"/>
            <a:ext cx="488504" cy="332656"/>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p>
            <a:pPr algn="ctr" fontAlgn="auto">
              <a:spcBef>
                <a:spcPts val="0"/>
              </a:spcBef>
              <a:spcAft>
                <a:spcPts val="0"/>
              </a:spcAft>
              <a:defRPr/>
            </a:pPr>
            <a:r>
              <a:rPr lang="zh-CN" altLang="en-US" dirty="0"/>
              <a:t>返</a:t>
            </a:r>
          </a:p>
        </p:txBody>
      </p:sp>
      <p:pic>
        <p:nvPicPr>
          <p:cNvPr id="5" name="图片 4">
            <a:extLst>
              <a:ext uri="{FF2B5EF4-FFF2-40B4-BE49-F238E27FC236}">
                <a16:creationId xmlns:a16="http://schemas.microsoft.com/office/drawing/2014/main" id="{01AA276E-D432-4CB3-B84A-63342C96762A}"/>
              </a:ext>
            </a:extLst>
          </p:cNvPr>
          <p:cNvPicPr>
            <a:picLocks noChangeAspect="1"/>
          </p:cNvPicPr>
          <p:nvPr/>
        </p:nvPicPr>
        <p:blipFill>
          <a:blip r:embed="rId3"/>
          <a:stretch>
            <a:fillRect/>
          </a:stretch>
        </p:blipFill>
        <p:spPr>
          <a:xfrm>
            <a:off x="8809227" y="5100646"/>
            <a:ext cx="3370662" cy="1757354"/>
          </a:xfrm>
          <a:prstGeom prst="rect">
            <a:avLst/>
          </a:prstGeom>
        </p:spPr>
      </p:pic>
      <p:sp>
        <p:nvSpPr>
          <p:cNvPr id="6" name="矩形: 圆角 5">
            <a:extLst>
              <a:ext uri="{FF2B5EF4-FFF2-40B4-BE49-F238E27FC236}">
                <a16:creationId xmlns:a16="http://schemas.microsoft.com/office/drawing/2014/main" id="{DA9A847A-1600-4455-BB3C-BE825A286089}"/>
              </a:ext>
            </a:extLst>
          </p:cNvPr>
          <p:cNvSpPr/>
          <p:nvPr/>
        </p:nvSpPr>
        <p:spPr>
          <a:xfrm>
            <a:off x="9480376" y="5135336"/>
            <a:ext cx="2592288" cy="237880"/>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1"/>
          <p:cNvSpPr>
            <a:spLocks noGrp="1"/>
          </p:cNvSpPr>
          <p:nvPr>
            <p:ph type="title"/>
          </p:nvPr>
        </p:nvSpPr>
        <p:spPr>
          <a:xfrm>
            <a:off x="1806575" y="228600"/>
            <a:ext cx="8832850" cy="990600"/>
          </a:xfrm>
        </p:spPr>
        <p:txBody>
          <a:bodyPr/>
          <a:lstStyle/>
          <a:p>
            <a:r>
              <a:rPr lang="en-US" altLang="zh-CN" sz="3600" b="1" dirty="0">
                <a:solidFill>
                  <a:srgbClr val="000000"/>
                </a:solidFill>
                <a:latin typeface="Times New Roman" pitchFamily="18" charset="0"/>
                <a:ea typeface="黑体" pitchFamily="49" charset="-122"/>
                <a:cs typeface="Times New Roman" pitchFamily="18" charset="0"/>
              </a:rPr>
              <a:t>1.3.2 </a:t>
            </a:r>
            <a:r>
              <a:rPr lang="en-US" altLang="zh-CN" sz="3600" b="1" dirty="0">
                <a:solidFill>
                  <a:srgbClr val="000000"/>
                </a:solidFill>
                <a:latin typeface="黑体" pitchFamily="49" charset="-122"/>
                <a:ea typeface="黑体" pitchFamily="49" charset="-122"/>
                <a:cs typeface="Times New Roman" pitchFamily="18" charset="0"/>
              </a:rPr>
              <a:t> </a:t>
            </a:r>
            <a:r>
              <a:rPr lang="zh-CN" altLang="en-US" sz="3600" b="1" dirty="0">
                <a:solidFill>
                  <a:srgbClr val="000000"/>
                </a:solidFill>
                <a:latin typeface="楷体" pitchFamily="49" charset="-122"/>
                <a:ea typeface="楷体" pitchFamily="49" charset="-122"/>
                <a:cs typeface="Times New Roman" pitchFamily="18" charset="0"/>
              </a:rPr>
              <a:t>嵌入式处理器</a:t>
            </a:r>
            <a:endParaRPr lang="zh-CN" altLang="en-US" sz="3600" b="1" dirty="0">
              <a:solidFill>
                <a:srgbClr val="4F271C"/>
              </a:solidFill>
              <a:ea typeface="宋体" charset="-122"/>
              <a:cs typeface="Times New Roman" pitchFamily="18" charset="0"/>
            </a:endParaRPr>
          </a:p>
        </p:txBody>
      </p:sp>
      <p:sp>
        <p:nvSpPr>
          <p:cNvPr id="4" name="文本框 3"/>
          <p:cNvSpPr txBox="1"/>
          <p:nvPr/>
        </p:nvSpPr>
        <p:spPr>
          <a:xfrm>
            <a:off x="1558007" y="2060848"/>
            <a:ext cx="9329985" cy="3939540"/>
          </a:xfrm>
          <a:prstGeom prst="rect">
            <a:avLst/>
          </a:prstGeom>
          <a:noFill/>
        </p:spPr>
        <p:txBody>
          <a:bodyPr wrap="square">
            <a:spAutoFit/>
          </a:bodyPr>
          <a:lstStyle/>
          <a:p>
            <a:pPr marL="342908" indent="-342908" fontAlgn="auto">
              <a:lnSpc>
                <a:spcPts val="3000"/>
              </a:lnSpc>
              <a:spcBef>
                <a:spcPts val="0"/>
              </a:spcBef>
              <a:spcAft>
                <a:spcPts val="0"/>
              </a:spcAft>
              <a:buClr>
                <a:schemeClr val="accent1"/>
              </a:buClr>
              <a:buSzPct val="90000"/>
              <a:buFont typeface="Wingdings" panose="05000000000000000000" pitchFamily="2" charset="2"/>
              <a:buChar char="u"/>
              <a:defRPr/>
            </a:pPr>
            <a:r>
              <a:rPr lang="zh-CN" altLang="en-US" sz="3000" dirty="0">
                <a:latin typeface="楷体" panose="02010609060101010101" pitchFamily="49" charset="-122"/>
                <a:ea typeface="楷体" panose="02010609060101010101" pitchFamily="49" charset="-122"/>
              </a:rPr>
              <a:t>嵌入式处理器是嵌入式系统的核心，是控制、辅助系统运行的硬件单元。</a:t>
            </a:r>
            <a:endParaRPr lang="en-US" altLang="zh-CN" sz="3000" dirty="0">
              <a:latin typeface="楷体" panose="02010609060101010101" pitchFamily="49" charset="-122"/>
              <a:ea typeface="楷体" panose="02010609060101010101" pitchFamily="49" charset="-122"/>
            </a:endParaRPr>
          </a:p>
          <a:p>
            <a:pPr fontAlgn="auto">
              <a:lnSpc>
                <a:spcPts val="3000"/>
              </a:lnSpc>
              <a:spcBef>
                <a:spcPts val="0"/>
              </a:spcBef>
              <a:spcAft>
                <a:spcPts val="0"/>
              </a:spcAft>
              <a:buClr>
                <a:schemeClr val="accent1"/>
              </a:buClr>
              <a:buSzPct val="90000"/>
              <a:defRPr/>
            </a:pPr>
            <a:endParaRPr lang="en-US" altLang="zh-CN" sz="3000" dirty="0">
              <a:latin typeface="楷体" panose="02010609060101010101" pitchFamily="49" charset="-122"/>
              <a:ea typeface="楷体" panose="02010609060101010101" pitchFamily="49" charset="-122"/>
            </a:endParaRPr>
          </a:p>
          <a:p>
            <a:pPr marL="342908" indent="-342908" fontAlgn="auto">
              <a:lnSpc>
                <a:spcPts val="3000"/>
              </a:lnSpc>
              <a:spcBef>
                <a:spcPts val="0"/>
              </a:spcBef>
              <a:spcAft>
                <a:spcPts val="0"/>
              </a:spcAft>
              <a:buClr>
                <a:schemeClr val="accent1"/>
              </a:buClr>
              <a:buSzPct val="90000"/>
              <a:buFont typeface="Wingdings" panose="05000000000000000000" pitchFamily="2" charset="2"/>
              <a:buChar char="u"/>
              <a:defRPr/>
            </a:pPr>
            <a:r>
              <a:rPr lang="zh-CN" altLang="en-US" sz="3000" dirty="0">
                <a:latin typeface="楷体" panose="02010609060101010101" pitchFamily="49" charset="-122"/>
                <a:ea typeface="楷体" panose="02010609060101010101" pitchFamily="49" charset="-122"/>
              </a:rPr>
              <a:t>嵌入式系统至少包含一个主处理器，作为中心控制设备，并且可能拥有额外的从处理器。主处理器的</a:t>
            </a:r>
            <a:r>
              <a:rPr lang="zh-CN" altLang="en-US" sz="3000" dirty="0">
                <a:solidFill>
                  <a:srgbClr val="FF0000"/>
                </a:solidFill>
                <a:latin typeface="楷体" panose="02010609060101010101" pitchFamily="49" charset="-122"/>
                <a:ea typeface="楷体" panose="02010609060101010101" pitchFamily="49" charset="-122"/>
              </a:rPr>
              <a:t>复杂性</a:t>
            </a:r>
            <a:r>
              <a:rPr lang="zh-CN" altLang="en-US" sz="3000" dirty="0">
                <a:latin typeface="楷体" panose="02010609060101010101" pitchFamily="49" charset="-122"/>
                <a:ea typeface="楷体" panose="02010609060101010101" pitchFamily="49" charset="-122"/>
              </a:rPr>
              <a:t>通常</a:t>
            </a:r>
            <a:r>
              <a:rPr lang="zh-CN" altLang="en-US" sz="3000" dirty="0">
                <a:solidFill>
                  <a:srgbClr val="FF0000"/>
                </a:solidFill>
                <a:latin typeface="楷体" panose="02010609060101010101" pitchFamily="49" charset="-122"/>
                <a:ea typeface="楷体" panose="02010609060101010101" pitchFamily="49" charset="-122"/>
              </a:rPr>
              <a:t>决定</a:t>
            </a:r>
            <a:r>
              <a:rPr lang="zh-CN" altLang="en-US" sz="3000" dirty="0">
                <a:latin typeface="楷体" panose="02010609060101010101" pitchFamily="49" charset="-122"/>
                <a:ea typeface="楷体" panose="02010609060101010101" pitchFamily="49" charset="-122"/>
              </a:rPr>
              <a:t>着将其归类为</a:t>
            </a:r>
            <a:r>
              <a:rPr lang="zh-CN" altLang="en-US" sz="3000" dirty="0">
                <a:solidFill>
                  <a:srgbClr val="FF0000"/>
                </a:solidFill>
                <a:latin typeface="楷体" panose="02010609060101010101" pitchFamily="49" charset="-122"/>
                <a:ea typeface="楷体" panose="02010609060101010101" pitchFamily="49" charset="-122"/>
              </a:rPr>
              <a:t>微处理器还是微控制器</a:t>
            </a:r>
            <a:r>
              <a:rPr lang="zh-CN" altLang="en-US" sz="3000" dirty="0">
                <a:latin typeface="楷体" panose="02010609060101010101" pitchFamily="49" charset="-122"/>
                <a:ea typeface="楷体" panose="02010609060101010101" pitchFamily="49" charset="-122"/>
              </a:rPr>
              <a:t>。</a:t>
            </a:r>
            <a:endParaRPr lang="en-US" altLang="zh-CN" sz="3000" dirty="0">
              <a:latin typeface="楷体" panose="02010609060101010101" pitchFamily="49" charset="-122"/>
              <a:ea typeface="楷体" panose="02010609060101010101" pitchFamily="49" charset="-122"/>
            </a:endParaRPr>
          </a:p>
          <a:p>
            <a:pPr fontAlgn="auto">
              <a:lnSpc>
                <a:spcPts val="3000"/>
              </a:lnSpc>
              <a:spcBef>
                <a:spcPts val="0"/>
              </a:spcBef>
              <a:spcAft>
                <a:spcPts val="0"/>
              </a:spcAft>
              <a:buClr>
                <a:schemeClr val="accent1"/>
              </a:buClr>
              <a:buSzPct val="90000"/>
              <a:defRPr/>
            </a:pPr>
            <a:endParaRPr lang="en-US" altLang="zh-CN" sz="3000" dirty="0">
              <a:latin typeface="楷体" panose="02010609060101010101" pitchFamily="49" charset="-122"/>
              <a:ea typeface="楷体" panose="02010609060101010101" pitchFamily="49" charset="-122"/>
            </a:endParaRPr>
          </a:p>
          <a:p>
            <a:pPr marL="342908" indent="-342908" fontAlgn="auto">
              <a:lnSpc>
                <a:spcPts val="3000"/>
              </a:lnSpc>
              <a:spcBef>
                <a:spcPts val="0"/>
              </a:spcBef>
              <a:spcAft>
                <a:spcPts val="0"/>
              </a:spcAft>
              <a:buClr>
                <a:schemeClr val="accent1"/>
              </a:buClr>
              <a:buSzPct val="90000"/>
              <a:buFont typeface="Wingdings" panose="05000000000000000000" pitchFamily="2" charset="2"/>
              <a:buChar char="u"/>
              <a:defRPr/>
            </a:pPr>
            <a:r>
              <a:rPr lang="zh-CN" altLang="en-US" sz="3000" dirty="0">
                <a:latin typeface="楷体" panose="02010609060101010101" pitchFamily="49" charset="-122"/>
                <a:ea typeface="楷体" panose="02010609060101010101" pitchFamily="49" charset="-122"/>
              </a:rPr>
              <a:t>目前，世界上具有嵌入式功能特点的处理器已经超过</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1000</a:t>
            </a:r>
            <a:r>
              <a:rPr lang="zh-CN" altLang="en-US" sz="3000" dirty="0">
                <a:latin typeface="楷体" panose="02010609060101010101" pitchFamily="49" charset="-122"/>
                <a:ea typeface="楷体" panose="02010609060101010101" pitchFamily="49" charset="-122"/>
              </a:rPr>
              <a:t>种，流行体系结构包括</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MCU</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MPU</a:t>
            </a:r>
            <a:r>
              <a:rPr lang="zh-CN" altLang="en-US" sz="3000" dirty="0">
                <a:latin typeface="楷体" panose="02010609060101010101" pitchFamily="49" charset="-122"/>
                <a:ea typeface="楷体" panose="02010609060101010101" pitchFamily="49" charset="-122"/>
              </a:rPr>
              <a:t>等</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30</a:t>
            </a:r>
            <a:r>
              <a:rPr lang="zh-CN" altLang="en-US" sz="3000" dirty="0">
                <a:latin typeface="楷体" panose="02010609060101010101" pitchFamily="49" charset="-122"/>
                <a:ea typeface="楷体" panose="02010609060101010101" pitchFamily="49" charset="-122"/>
              </a:rPr>
              <a:t>多个系列。</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5" name="图片 1"/>
          <p:cNvPicPr>
            <a:picLocks noChangeAspect="1"/>
          </p:cNvPicPr>
          <p:nvPr/>
        </p:nvPicPr>
        <p:blipFill>
          <a:blip r:embed="rId3"/>
          <a:srcRect/>
          <a:stretch>
            <a:fillRect/>
          </a:stretch>
        </p:blipFill>
        <p:spPr bwMode="auto">
          <a:xfrm>
            <a:off x="1950755" y="332656"/>
            <a:ext cx="549275" cy="860425"/>
          </a:xfrm>
          <a:prstGeom prst="rect">
            <a:avLst/>
          </a:prstGeom>
          <a:noFill/>
          <a:ln w="9525">
            <a:noFill/>
            <a:miter lim="800000"/>
            <a:headEnd/>
            <a:tailEnd/>
          </a:ln>
        </p:spPr>
      </p:pic>
      <p:sp>
        <p:nvSpPr>
          <p:cNvPr id="57346" name="矩形 2"/>
          <p:cNvSpPr>
            <a:spLocks noChangeArrowheads="1"/>
          </p:cNvSpPr>
          <p:nvPr/>
        </p:nvSpPr>
        <p:spPr bwMode="auto">
          <a:xfrm>
            <a:off x="2468478" y="332656"/>
            <a:ext cx="3855543" cy="553998"/>
          </a:xfrm>
          <a:prstGeom prst="rect">
            <a:avLst/>
          </a:prstGeom>
          <a:noFill/>
          <a:ln w="9525">
            <a:noFill/>
            <a:miter lim="800000"/>
            <a:headEnd/>
            <a:tailEnd/>
          </a:ln>
        </p:spPr>
        <p:txBody>
          <a:bodyPr wrap="none">
            <a:spAutoFit/>
          </a:bodyPr>
          <a:lstStyle/>
          <a:p>
            <a:r>
              <a:rPr lang="zh-CN" altLang="en-US" sz="3000" b="1" dirty="0">
                <a:solidFill>
                  <a:srgbClr val="00B0F0"/>
                </a:solidFill>
                <a:latin typeface="楷体" pitchFamily="49" charset="-122"/>
                <a:ea typeface="楷体" pitchFamily="49" charset="-122"/>
              </a:rPr>
              <a:t>嵌入式处理器</a:t>
            </a:r>
            <a:r>
              <a:rPr lang="en-US" altLang="zh-CN" sz="3000" b="1" dirty="0">
                <a:solidFill>
                  <a:srgbClr val="00B0F0"/>
                </a:solidFill>
                <a:latin typeface="楷体" pitchFamily="49" charset="-122"/>
                <a:ea typeface="楷体" pitchFamily="49" charset="-122"/>
              </a:rPr>
              <a:t>4</a:t>
            </a:r>
            <a:r>
              <a:rPr lang="zh-CN" altLang="en-US" sz="3000" b="1" dirty="0">
                <a:solidFill>
                  <a:srgbClr val="00B0F0"/>
                </a:solidFill>
                <a:latin typeface="楷体" pitchFamily="49" charset="-122"/>
                <a:ea typeface="楷体" pitchFamily="49" charset="-122"/>
              </a:rPr>
              <a:t>种分类</a:t>
            </a:r>
            <a:endParaRPr lang="en-US" altLang="zh-CN" sz="3000" b="1" dirty="0">
              <a:solidFill>
                <a:srgbClr val="00B0F0"/>
              </a:solidFill>
              <a:latin typeface="楷体" pitchFamily="49" charset="-122"/>
              <a:ea typeface="楷体" pitchFamily="49" charset="-122"/>
            </a:endParaRPr>
          </a:p>
        </p:txBody>
      </p:sp>
      <p:sp>
        <p:nvSpPr>
          <p:cNvPr id="57347" name="矩形 3"/>
          <p:cNvSpPr>
            <a:spLocks noChangeArrowheads="1"/>
          </p:cNvSpPr>
          <p:nvPr/>
        </p:nvSpPr>
        <p:spPr bwMode="auto">
          <a:xfrm>
            <a:off x="2500030" y="957405"/>
            <a:ext cx="8064500" cy="1200329"/>
          </a:xfrm>
          <a:prstGeom prst="rect">
            <a:avLst/>
          </a:prstGeom>
          <a:noFill/>
          <a:ln w="9525">
            <a:noFill/>
            <a:miter lim="800000"/>
            <a:headEnd/>
            <a:tailEnd/>
          </a:ln>
        </p:spPr>
        <p:txBody>
          <a:bodyPr>
            <a:spAutoFit/>
          </a:bodyPr>
          <a:lstStyle/>
          <a:p>
            <a:r>
              <a:rPr lang="zh-CN" altLang="en-US" sz="2400" dirty="0">
                <a:solidFill>
                  <a:srgbClr val="000000"/>
                </a:solidFill>
                <a:latin typeface="Times New Roman" pitchFamily="18" charset="0"/>
                <a:ea typeface="楷体" pitchFamily="49" charset="-122"/>
                <a:cs typeface="Times New Roman" pitchFamily="18" charset="0"/>
              </a:rPr>
              <a:t>        嵌入式处理器分为嵌入式微处理器</a:t>
            </a:r>
            <a:r>
              <a:rPr lang="en-US" altLang="zh-CN" sz="2400" dirty="0">
                <a:solidFill>
                  <a:srgbClr val="000000"/>
                </a:solidFill>
                <a:latin typeface="Times New Roman" pitchFamily="18" charset="0"/>
                <a:ea typeface="楷体" pitchFamily="49" charset="-122"/>
                <a:cs typeface="Times New Roman" pitchFamily="18" charset="0"/>
              </a:rPr>
              <a:t>MPU</a:t>
            </a:r>
            <a:r>
              <a:rPr lang="zh-CN" altLang="en-US" sz="2400" dirty="0">
                <a:solidFill>
                  <a:srgbClr val="000000"/>
                </a:solidFill>
                <a:latin typeface="Times New Roman" pitchFamily="18" charset="0"/>
                <a:ea typeface="楷体" pitchFamily="49" charset="-122"/>
                <a:cs typeface="Times New Roman" pitchFamily="18" charset="0"/>
              </a:rPr>
              <a:t>、嵌入式微控制器</a:t>
            </a:r>
            <a:r>
              <a:rPr lang="en-US" altLang="zh-CN" sz="2400" dirty="0">
                <a:solidFill>
                  <a:srgbClr val="000000"/>
                </a:solidFill>
                <a:latin typeface="Times New Roman" pitchFamily="18" charset="0"/>
                <a:ea typeface="楷体" pitchFamily="49" charset="-122"/>
                <a:cs typeface="Times New Roman" pitchFamily="18" charset="0"/>
              </a:rPr>
              <a:t>MCU</a:t>
            </a:r>
            <a:r>
              <a:rPr lang="zh-CN" altLang="en-US" sz="2400" dirty="0">
                <a:solidFill>
                  <a:srgbClr val="000000"/>
                </a:solidFill>
                <a:latin typeface="Times New Roman" pitchFamily="18" charset="0"/>
                <a:ea typeface="楷体" pitchFamily="49" charset="-122"/>
                <a:cs typeface="Times New Roman" pitchFamily="18" charset="0"/>
              </a:rPr>
              <a:t>、嵌入式</a:t>
            </a:r>
            <a:r>
              <a:rPr lang="en-US" altLang="zh-CN" sz="2400" dirty="0">
                <a:solidFill>
                  <a:srgbClr val="000000"/>
                </a:solidFill>
                <a:latin typeface="Times New Roman" pitchFamily="18" charset="0"/>
                <a:ea typeface="楷体" pitchFamily="49" charset="-122"/>
                <a:cs typeface="Times New Roman" pitchFamily="18" charset="0"/>
              </a:rPr>
              <a:t>DSP</a:t>
            </a:r>
            <a:r>
              <a:rPr lang="zh-CN" altLang="en-US" sz="2400" dirty="0">
                <a:solidFill>
                  <a:srgbClr val="000000"/>
                </a:solidFill>
                <a:latin typeface="Times New Roman" pitchFamily="18" charset="0"/>
                <a:ea typeface="楷体" pitchFamily="49" charset="-122"/>
                <a:cs typeface="Times New Roman" pitchFamily="18" charset="0"/>
              </a:rPr>
              <a:t>处理器、 </a:t>
            </a:r>
            <a:r>
              <a:rPr lang="en-US" altLang="zh-CN" sz="2400" dirty="0">
                <a:solidFill>
                  <a:srgbClr val="000000"/>
                </a:solidFill>
                <a:latin typeface="Times New Roman" pitchFamily="18" charset="0"/>
                <a:ea typeface="楷体" pitchFamily="49" charset="-122"/>
                <a:cs typeface="Times New Roman" pitchFamily="18" charset="0"/>
              </a:rPr>
              <a:t>SoC</a:t>
            </a:r>
            <a:r>
              <a:rPr lang="zh-CN" altLang="en-US" sz="2400" dirty="0">
                <a:solidFill>
                  <a:srgbClr val="000000"/>
                </a:solidFill>
                <a:latin typeface="Times New Roman" pitchFamily="18" charset="0"/>
                <a:ea typeface="楷体" pitchFamily="49" charset="-122"/>
                <a:cs typeface="Times New Roman" pitchFamily="18" charset="0"/>
              </a:rPr>
              <a:t>（</a:t>
            </a:r>
            <a:r>
              <a:rPr lang="en-US" altLang="zh-CN" sz="2400" dirty="0">
                <a:solidFill>
                  <a:srgbClr val="000000"/>
                </a:solidFill>
                <a:latin typeface="Times New Roman" pitchFamily="18" charset="0"/>
                <a:ea typeface="楷体" pitchFamily="49" charset="-122"/>
                <a:cs typeface="Times New Roman" pitchFamily="18" charset="0"/>
              </a:rPr>
              <a:t>System on Chip</a:t>
            </a:r>
            <a:r>
              <a:rPr lang="zh-CN" altLang="en-US" sz="2400" dirty="0">
                <a:solidFill>
                  <a:srgbClr val="000000"/>
                </a:solidFill>
                <a:latin typeface="Times New Roman" pitchFamily="18" charset="0"/>
                <a:ea typeface="楷体" pitchFamily="49" charset="-122"/>
                <a:cs typeface="Times New Roman" pitchFamily="18" charset="0"/>
              </a:rPr>
              <a:t>）片上系统。</a:t>
            </a:r>
            <a:endParaRPr lang="zh-CN" altLang="en-US" sz="2400" dirty="0">
              <a:solidFill>
                <a:srgbClr val="000000"/>
              </a:solidFill>
              <a:latin typeface="Times New Roman" pitchFamily="18" charset="0"/>
              <a:ea typeface="华文仿宋" pitchFamily="2" charset="-122"/>
              <a:cs typeface="Times New Roman" pitchFamily="18" charset="0"/>
            </a:endParaRPr>
          </a:p>
        </p:txBody>
      </p:sp>
      <p:pic>
        <p:nvPicPr>
          <p:cNvPr id="2" name="图片 1">
            <a:extLst>
              <a:ext uri="{FF2B5EF4-FFF2-40B4-BE49-F238E27FC236}">
                <a16:creationId xmlns:a16="http://schemas.microsoft.com/office/drawing/2014/main" id="{57292ADB-E92A-4105-ADCB-34DE16CC4F0A}"/>
              </a:ext>
            </a:extLst>
          </p:cNvPr>
          <p:cNvPicPr>
            <a:picLocks noChangeAspect="1"/>
          </p:cNvPicPr>
          <p:nvPr/>
        </p:nvPicPr>
        <p:blipFill>
          <a:blip r:embed="rId4"/>
          <a:stretch>
            <a:fillRect/>
          </a:stretch>
        </p:blipFill>
        <p:spPr>
          <a:xfrm>
            <a:off x="3431704" y="2049321"/>
            <a:ext cx="4624152" cy="2471326"/>
          </a:xfrm>
          <a:prstGeom prst="rect">
            <a:avLst/>
          </a:prstGeom>
        </p:spPr>
      </p:pic>
      <p:pic>
        <p:nvPicPr>
          <p:cNvPr id="6" name="图片 1">
            <a:extLst>
              <a:ext uri="{FF2B5EF4-FFF2-40B4-BE49-F238E27FC236}">
                <a16:creationId xmlns:a16="http://schemas.microsoft.com/office/drawing/2014/main" id="{820FBE20-F049-46DF-90C3-E291FA9FBB0C}"/>
              </a:ext>
            </a:extLst>
          </p:cNvPr>
          <p:cNvPicPr>
            <a:picLocks noChangeAspect="1"/>
          </p:cNvPicPr>
          <p:nvPr/>
        </p:nvPicPr>
        <p:blipFill>
          <a:blip r:embed="rId5"/>
          <a:srcRect/>
          <a:stretch>
            <a:fillRect/>
          </a:stretch>
        </p:blipFill>
        <p:spPr bwMode="auto">
          <a:xfrm>
            <a:off x="622351" y="3284984"/>
            <a:ext cx="1835441" cy="1809190"/>
          </a:xfrm>
          <a:prstGeom prst="rect">
            <a:avLst/>
          </a:prstGeom>
          <a:noFill/>
          <a:ln w="9525">
            <a:noFill/>
            <a:miter lim="800000"/>
            <a:headEnd/>
            <a:tailEnd/>
          </a:ln>
        </p:spPr>
      </p:pic>
      <p:pic>
        <p:nvPicPr>
          <p:cNvPr id="1026" name="Picture 2">
            <a:extLst>
              <a:ext uri="{FF2B5EF4-FFF2-40B4-BE49-F238E27FC236}">
                <a16:creationId xmlns:a16="http://schemas.microsoft.com/office/drawing/2014/main" id="{1BADCAA0-9BB8-406A-B97C-CEABF6B05ABD}"/>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192344" y="3149958"/>
            <a:ext cx="1944216" cy="1944216"/>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a:extLst>
              <a:ext uri="{FF2B5EF4-FFF2-40B4-BE49-F238E27FC236}">
                <a16:creationId xmlns:a16="http://schemas.microsoft.com/office/drawing/2014/main" id="{E3D5A365-4196-4423-95A6-74F92F12359C}"/>
              </a:ext>
            </a:extLst>
          </p:cNvPr>
          <p:cNvPicPr>
            <a:picLocks noChangeAspect="1"/>
          </p:cNvPicPr>
          <p:nvPr/>
        </p:nvPicPr>
        <p:blipFill rotWithShape="1">
          <a:blip r:embed="rId7"/>
          <a:srcRect l="537" t="18848" r="-537" b="11757"/>
          <a:stretch/>
        </p:blipFill>
        <p:spPr>
          <a:xfrm>
            <a:off x="3935760" y="4581128"/>
            <a:ext cx="3441777" cy="1456948"/>
          </a:xfrm>
          <a:prstGeom prst="rect">
            <a:avLst/>
          </a:prstGeom>
        </p:spPr>
      </p:pic>
      <p:sp>
        <p:nvSpPr>
          <p:cNvPr id="9" name="矩形 8">
            <a:extLst>
              <a:ext uri="{FF2B5EF4-FFF2-40B4-BE49-F238E27FC236}">
                <a16:creationId xmlns:a16="http://schemas.microsoft.com/office/drawing/2014/main" id="{8CDBC1BC-403B-4D9C-A2BA-1B0029DA9B74}"/>
              </a:ext>
            </a:extLst>
          </p:cNvPr>
          <p:cNvSpPr/>
          <p:nvPr/>
        </p:nvSpPr>
        <p:spPr>
          <a:xfrm>
            <a:off x="5159896" y="6293859"/>
            <a:ext cx="1598515" cy="254429"/>
          </a:xfrm>
          <a:prstGeom prst="rect">
            <a:avLst/>
          </a:prstGeom>
        </p:spPr>
        <p:txBody>
          <a:bodyPr wrap="none">
            <a:spAutoFit/>
          </a:bodyPr>
          <a:lstStyle/>
          <a:p>
            <a:pPr algn="ctr" fontAlgn="auto">
              <a:lnSpc>
                <a:spcPct val="115000"/>
              </a:lnSpc>
              <a:spcBef>
                <a:spcPts val="300"/>
              </a:spcBef>
              <a:spcAft>
                <a:spcPts val="1000"/>
              </a:spcAft>
              <a:defRPr/>
            </a:pPr>
            <a:r>
              <a:rPr lang="en-US" altLang="zh-CN" sz="1050" kern="100" dirty="0">
                <a:latin typeface="楷体" panose="02010609060101010101" pitchFamily="49" charset="-122"/>
                <a:ea typeface="楷体" panose="02010609060101010101" pitchFamily="49" charset="-122"/>
                <a:cs typeface="Arial" panose="020B0604020202020204" pitchFamily="34" charset="0"/>
              </a:rPr>
              <a:t>Intel</a:t>
            </a:r>
            <a:r>
              <a:rPr lang="zh-CN" altLang="zh-CN" sz="1050" kern="100" dirty="0">
                <a:latin typeface="楷体" panose="02010609060101010101" pitchFamily="49" charset="-122"/>
                <a:ea typeface="楷体" panose="02010609060101010101" pitchFamily="49" charset="-122"/>
                <a:cs typeface="Arial" panose="020B0604020202020204" pitchFamily="34" charset="0"/>
              </a:rPr>
              <a:t>公司的</a:t>
            </a:r>
            <a:r>
              <a:rPr lang="en-US" altLang="zh-CN" sz="1050" kern="100" dirty="0">
                <a:latin typeface="楷体" panose="02010609060101010101" pitchFamily="49" charset="-122"/>
                <a:ea typeface="楷体" panose="02010609060101010101" pitchFamily="49" charset="-122"/>
                <a:cs typeface="Arial" panose="020B0604020202020204" pitchFamily="34" charset="0"/>
              </a:rPr>
              <a:t>8051</a:t>
            </a:r>
            <a:r>
              <a:rPr lang="zh-CN" altLang="zh-CN" sz="1050" kern="100" dirty="0">
                <a:latin typeface="楷体" panose="02010609060101010101" pitchFamily="49" charset="-122"/>
                <a:ea typeface="楷体" panose="02010609060101010101" pitchFamily="49" charset="-122"/>
                <a:cs typeface="Arial" panose="020B0604020202020204" pitchFamily="34" charset="0"/>
              </a:rPr>
              <a:t>单片机</a:t>
            </a:r>
            <a:endParaRPr lang="zh-CN" altLang="zh-CN" sz="1050" kern="1050" dirty="0">
              <a:latin typeface="楷体" panose="02010609060101010101" pitchFamily="49" charset="-122"/>
              <a:ea typeface="楷体" panose="02010609060101010101" pitchFamily="49" charset="-122"/>
              <a:cs typeface="Arial" panose="020B0604020202020204" pitchFamily="34" charset="0"/>
            </a:endParaRPr>
          </a:p>
        </p:txBody>
      </p:sp>
      <p:sp>
        <p:nvSpPr>
          <p:cNvPr id="10" name="矩形 9">
            <a:extLst>
              <a:ext uri="{FF2B5EF4-FFF2-40B4-BE49-F238E27FC236}">
                <a16:creationId xmlns:a16="http://schemas.microsoft.com/office/drawing/2014/main" id="{C5FFD08D-5848-4C82-8F72-54907B00A371}"/>
              </a:ext>
            </a:extLst>
          </p:cNvPr>
          <p:cNvSpPr/>
          <p:nvPr/>
        </p:nvSpPr>
        <p:spPr>
          <a:xfrm>
            <a:off x="626878" y="5445224"/>
            <a:ext cx="1598515" cy="254429"/>
          </a:xfrm>
          <a:prstGeom prst="rect">
            <a:avLst/>
          </a:prstGeom>
        </p:spPr>
        <p:txBody>
          <a:bodyPr wrap="none">
            <a:spAutoFit/>
          </a:bodyPr>
          <a:lstStyle/>
          <a:p>
            <a:pPr algn="ctr" fontAlgn="auto">
              <a:lnSpc>
                <a:spcPct val="115000"/>
              </a:lnSpc>
              <a:spcBef>
                <a:spcPts val="300"/>
              </a:spcBef>
              <a:spcAft>
                <a:spcPts val="1000"/>
              </a:spcAft>
              <a:defRPr/>
            </a:pPr>
            <a:r>
              <a:rPr lang="en-US" altLang="zh-CN" sz="1050" kern="100" dirty="0">
                <a:latin typeface="楷体" panose="02010609060101010101" pitchFamily="49" charset="-122"/>
                <a:ea typeface="楷体" panose="02010609060101010101" pitchFamily="49" charset="-122"/>
                <a:cs typeface="Arial" panose="020B0604020202020204" pitchFamily="34" charset="0"/>
              </a:rPr>
              <a:t>Intel</a:t>
            </a:r>
            <a:r>
              <a:rPr lang="zh-CN" altLang="zh-CN" sz="1050" kern="100" dirty="0">
                <a:latin typeface="楷体" panose="02010609060101010101" pitchFamily="49" charset="-122"/>
                <a:ea typeface="楷体" panose="02010609060101010101" pitchFamily="49" charset="-122"/>
                <a:cs typeface="Arial" panose="020B0604020202020204" pitchFamily="34" charset="0"/>
              </a:rPr>
              <a:t>公司的</a:t>
            </a:r>
            <a:r>
              <a:rPr lang="zh-CN" altLang="en-US" sz="1050" kern="100" dirty="0">
                <a:latin typeface="楷体" panose="02010609060101010101" pitchFamily="49" charset="-122"/>
                <a:ea typeface="楷体" panose="02010609060101010101" pitchFamily="49" charset="-122"/>
                <a:cs typeface="Arial" panose="020B0604020202020204" pitchFamily="34" charset="0"/>
              </a:rPr>
              <a:t>嵌入式</a:t>
            </a:r>
            <a:r>
              <a:rPr lang="en-US" altLang="zh-CN" sz="1050" kern="100" dirty="0">
                <a:latin typeface="楷体" panose="02010609060101010101" pitchFamily="49" charset="-122"/>
                <a:ea typeface="楷体" panose="02010609060101010101" pitchFamily="49" charset="-122"/>
                <a:cs typeface="Arial" panose="020B0604020202020204" pitchFamily="34" charset="0"/>
              </a:rPr>
              <a:t> MPU</a:t>
            </a:r>
            <a:endParaRPr lang="zh-CN" altLang="zh-CN" sz="1050" kern="1050" dirty="0">
              <a:latin typeface="楷体" panose="02010609060101010101" pitchFamily="49" charset="-122"/>
              <a:ea typeface="楷体" panose="02010609060101010101" pitchFamily="49" charset="-122"/>
              <a:cs typeface="Arial" panose="020B0604020202020204" pitchFamily="34" charset="0"/>
            </a:endParaRPr>
          </a:p>
        </p:txBody>
      </p:sp>
      <p:sp>
        <p:nvSpPr>
          <p:cNvPr id="11" name="矩形 10">
            <a:extLst>
              <a:ext uri="{FF2B5EF4-FFF2-40B4-BE49-F238E27FC236}">
                <a16:creationId xmlns:a16="http://schemas.microsoft.com/office/drawing/2014/main" id="{BC2D1C56-74EA-4C98-A52C-7E9650E51914}"/>
              </a:ext>
            </a:extLst>
          </p:cNvPr>
          <p:cNvSpPr/>
          <p:nvPr/>
        </p:nvSpPr>
        <p:spPr>
          <a:xfrm>
            <a:off x="9567173" y="5175623"/>
            <a:ext cx="1194558" cy="254429"/>
          </a:xfrm>
          <a:prstGeom prst="rect">
            <a:avLst/>
          </a:prstGeom>
        </p:spPr>
        <p:txBody>
          <a:bodyPr wrap="none">
            <a:spAutoFit/>
          </a:bodyPr>
          <a:lstStyle/>
          <a:p>
            <a:pPr algn="ctr" fontAlgn="auto">
              <a:lnSpc>
                <a:spcPct val="115000"/>
              </a:lnSpc>
              <a:spcBef>
                <a:spcPts val="300"/>
              </a:spcBef>
              <a:spcAft>
                <a:spcPts val="1000"/>
              </a:spcAft>
              <a:defRPr/>
            </a:pPr>
            <a:r>
              <a:rPr lang="zh-CN" altLang="en-US" sz="1050" kern="100" dirty="0">
                <a:latin typeface="楷体" panose="02010609060101010101" pitchFamily="49" charset="-122"/>
                <a:ea typeface="楷体" panose="02010609060101010101" pitchFamily="49" charset="-122"/>
                <a:cs typeface="Arial" panose="020B0604020202020204" pitchFamily="34" charset="0"/>
              </a:rPr>
              <a:t>台积电</a:t>
            </a:r>
            <a:r>
              <a:rPr lang="zh-CN" altLang="zh-CN" sz="1050" kern="100" dirty="0">
                <a:latin typeface="楷体" panose="02010609060101010101" pitchFamily="49" charset="-122"/>
                <a:ea typeface="楷体" panose="02010609060101010101" pitchFamily="49" charset="-122"/>
                <a:cs typeface="Arial" panose="020B0604020202020204" pitchFamily="34" charset="0"/>
              </a:rPr>
              <a:t>公司的</a:t>
            </a:r>
            <a:r>
              <a:rPr lang="en-US" altLang="zh-CN" sz="1050" kern="100" dirty="0">
                <a:latin typeface="楷体" panose="02010609060101010101" pitchFamily="49" charset="-122"/>
                <a:ea typeface="楷体" panose="02010609060101010101" pitchFamily="49" charset="-122"/>
                <a:cs typeface="Arial" panose="020B0604020202020204" pitchFamily="34" charset="0"/>
              </a:rPr>
              <a:t>DSP</a:t>
            </a:r>
            <a:endParaRPr lang="zh-CN" altLang="zh-CN" sz="1050" kern="1050" dirty="0">
              <a:latin typeface="楷体" panose="02010609060101010101" pitchFamily="49" charset="-122"/>
              <a:ea typeface="楷体" panose="02010609060101010101" pitchFamily="49" charset="-122"/>
              <a:cs typeface="Arial" panose="020B0604020202020204" pitchFamily="34"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69" name="图片 4"/>
          <p:cNvPicPr>
            <a:picLocks noChangeAspect="1"/>
          </p:cNvPicPr>
          <p:nvPr/>
        </p:nvPicPr>
        <p:blipFill>
          <a:blip r:embed="rId3"/>
          <a:srcRect/>
          <a:stretch>
            <a:fillRect/>
          </a:stretch>
        </p:blipFill>
        <p:spPr bwMode="auto">
          <a:xfrm>
            <a:off x="1141412" y="620712"/>
            <a:ext cx="9907588" cy="576039"/>
          </a:xfrm>
          <a:prstGeom prst="rect">
            <a:avLst/>
          </a:prstGeom>
          <a:noFill/>
          <a:ln w="9525">
            <a:noFill/>
            <a:miter lim="800000"/>
            <a:headEnd/>
            <a:tailEnd/>
          </a:ln>
        </p:spPr>
      </p:pic>
      <p:sp>
        <p:nvSpPr>
          <p:cNvPr id="6" name="文本框 5"/>
          <p:cNvSpPr txBox="1"/>
          <p:nvPr/>
        </p:nvSpPr>
        <p:spPr>
          <a:xfrm>
            <a:off x="1141414" y="1628777"/>
            <a:ext cx="9906001" cy="2569934"/>
          </a:xfrm>
          <a:prstGeom prst="rect">
            <a:avLst/>
          </a:prstGeom>
          <a:noFill/>
        </p:spPr>
        <p:txBody>
          <a:bodyPr>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嵌入式微处理器（</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Micro Processor Unit</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MPU</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a:t>
            </a:r>
            <a:r>
              <a:rPr lang="zh-CN" altLang="zh-CN" sz="2300" dirty="0">
                <a:latin typeface="Times New Roman" panose="02020603050405020304" pitchFamily="18" charset="0"/>
                <a:ea typeface="楷体" panose="02010609060101010101" pitchFamily="49" charset="-122"/>
                <a:cs typeface="Times New Roman" panose="02020603050405020304" pitchFamily="18" charset="0"/>
              </a:rPr>
              <a:t>的基础是通用计算机中的</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CPU</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。它的特征是具有</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32</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位以上的处理器，具有</a:t>
            </a:r>
            <a:r>
              <a:rPr lang="zh-CN" altLang="en-US" sz="23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较高的性能</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a:t>
            </a:r>
            <a:endParaRPr lang="en-US" altLang="zh-CN" sz="2300" dirty="0">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chemeClr val="accent1"/>
              </a:buClr>
              <a:defRPr/>
            </a:pPr>
            <a:endParaRPr lang="en-US" altLang="zh-CN" sz="23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2300" dirty="0">
                <a:latin typeface="楷体" panose="02010609060101010101" pitchFamily="49" charset="-122"/>
                <a:ea typeface="楷体" panose="02010609060101010101" pitchFamily="49" charset="-122"/>
              </a:rPr>
              <a:t>在实际嵌入式应用中，只保留和嵌入式应用紧密相关的功能硬件，这样就以最低的功耗和资源实现嵌入式应用的特殊要求。</a:t>
            </a:r>
          </a:p>
          <a:p>
            <a:pPr marL="342908" indent="-342908" fontAlgn="auto">
              <a:spcBef>
                <a:spcPts val="0"/>
              </a:spcBef>
              <a:spcAft>
                <a:spcPts val="0"/>
              </a:spcAft>
              <a:buClr>
                <a:schemeClr val="accent1"/>
              </a:buClr>
              <a:buFont typeface="Wingdings" panose="05000000000000000000" pitchFamily="2" charset="2"/>
              <a:buChar char="Ø"/>
              <a:defRPr/>
            </a:pPr>
            <a:endParaRPr lang="en-US" altLang="zh-CN" sz="23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2300" dirty="0">
                <a:latin typeface="楷体" panose="02010609060101010101" pitchFamily="49" charset="-122"/>
                <a:ea typeface="楷体" panose="02010609060101010101" pitchFamily="49" charset="-122"/>
              </a:rPr>
              <a:t>嵌入式微处理器具有体积小、重量轻、成本低、可靠性高的优点。</a:t>
            </a:r>
          </a:p>
        </p:txBody>
      </p:sp>
      <p:pic>
        <p:nvPicPr>
          <p:cNvPr id="58371" name="图片 1"/>
          <p:cNvPicPr>
            <a:picLocks noChangeAspect="1"/>
          </p:cNvPicPr>
          <p:nvPr/>
        </p:nvPicPr>
        <p:blipFill>
          <a:blip r:embed="rId4"/>
          <a:srcRect/>
          <a:stretch>
            <a:fillRect/>
          </a:stretch>
        </p:blipFill>
        <p:spPr bwMode="auto">
          <a:xfrm>
            <a:off x="5232404" y="4732342"/>
            <a:ext cx="1554163" cy="1531937"/>
          </a:xfrm>
          <a:prstGeom prst="rect">
            <a:avLst/>
          </a:prstGeom>
          <a:noFill/>
          <a:ln w="9525">
            <a:noFill/>
            <a:miter lim="800000"/>
            <a:headEnd/>
            <a:tailEnd/>
          </a:ln>
        </p:spPr>
      </p:pic>
      <p:sp>
        <p:nvSpPr>
          <p:cNvPr id="8" name="矩形 7"/>
          <p:cNvSpPr/>
          <p:nvPr/>
        </p:nvSpPr>
        <p:spPr>
          <a:xfrm>
            <a:off x="5073651" y="6350000"/>
            <a:ext cx="1867819" cy="253916"/>
          </a:xfrm>
          <a:prstGeom prst="rect">
            <a:avLst/>
          </a:prstGeom>
        </p:spPr>
        <p:txBody>
          <a:bodyPr wrap="none">
            <a:spAutoFit/>
          </a:bodyPr>
          <a:lstStyle/>
          <a:p>
            <a:pPr fontAlgn="auto">
              <a:spcBef>
                <a:spcPts val="0"/>
              </a:spcBef>
              <a:spcAft>
                <a:spcPts val="0"/>
              </a:spcAft>
              <a:defRPr/>
            </a:pPr>
            <a:r>
              <a:rPr lang="en-US" altLang="zh-CN" sz="1050" kern="100" dirty="0">
                <a:latin typeface="楷体" panose="02010609060101010101" pitchFamily="49" charset="-122"/>
                <a:ea typeface="楷体" panose="02010609060101010101" pitchFamily="49" charset="-122"/>
              </a:rPr>
              <a:t>Intel</a:t>
            </a:r>
            <a:r>
              <a:rPr lang="zh-CN" altLang="zh-CN" sz="1050" kern="100" dirty="0">
                <a:latin typeface="楷体" panose="02010609060101010101" pitchFamily="49" charset="-122"/>
                <a:ea typeface="楷体" panose="02010609060101010101" pitchFamily="49" charset="-122"/>
                <a:cs typeface="Times New Roman" panose="02020603050405020304" pitchFamily="18" charset="0"/>
              </a:rPr>
              <a:t>公司的嵌入式微处理器</a:t>
            </a:r>
            <a:endParaRPr lang="zh-CN" altLang="en-US" dirty="0">
              <a:latin typeface="楷体" panose="02010609060101010101" pitchFamily="49" charset="-122"/>
              <a:ea typeface="楷体" panose="02010609060101010101" pitchFamily="49"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48F40A-9414-4E05-956F-4A8C65DD23FC}"/>
              </a:ext>
            </a:extLst>
          </p:cNvPr>
          <p:cNvSpPr>
            <a:spLocks noGrp="1"/>
          </p:cNvSpPr>
          <p:nvPr>
            <p:ph type="title"/>
          </p:nvPr>
        </p:nvSpPr>
        <p:spPr/>
        <p:txBody>
          <a:bodyPr/>
          <a:lstStyle/>
          <a:p>
            <a:r>
              <a:rPr lang="zh-CN" altLang="en-US" dirty="0"/>
              <a:t>课程概述</a:t>
            </a:r>
          </a:p>
        </p:txBody>
      </p:sp>
      <p:sp>
        <p:nvSpPr>
          <p:cNvPr id="3" name="内容占位符 2">
            <a:extLst>
              <a:ext uri="{FF2B5EF4-FFF2-40B4-BE49-F238E27FC236}">
                <a16:creationId xmlns:a16="http://schemas.microsoft.com/office/drawing/2014/main" id="{B79FBF90-8607-4D23-8A22-F718663CCB54}"/>
              </a:ext>
            </a:extLst>
          </p:cNvPr>
          <p:cNvSpPr>
            <a:spLocks noGrp="1"/>
          </p:cNvSpPr>
          <p:nvPr>
            <p:ph sz="quarter" idx="1"/>
          </p:nvPr>
        </p:nvSpPr>
        <p:spPr>
          <a:xfrm>
            <a:off x="1799674" y="1412776"/>
            <a:ext cx="8832850" cy="4495800"/>
          </a:xfrm>
        </p:spPr>
        <p:txBody>
          <a:bodyPr/>
          <a:lstStyle/>
          <a:p>
            <a:r>
              <a:rPr lang="en-US" altLang="zh-CN" sz="3200" dirty="0">
                <a:latin typeface="楷体" panose="02010609060101010101" pitchFamily="49" charset="-122"/>
                <a:ea typeface="楷体" panose="02010609060101010101" pitchFamily="49" charset="-122"/>
              </a:rPr>
              <a:t>STM32</a:t>
            </a:r>
            <a:r>
              <a:rPr lang="zh-CN" altLang="en-US" sz="3200" dirty="0">
                <a:latin typeface="楷体" panose="02010609060101010101" pitchFamily="49" charset="-122"/>
                <a:ea typeface="楷体" panose="02010609060101010101" pitchFamily="49" charset="-122"/>
              </a:rPr>
              <a:t>实验箱</a:t>
            </a:r>
            <a:r>
              <a:rPr lang="en-US" altLang="zh-CN" sz="3200" dirty="0">
                <a:latin typeface="楷体" panose="02010609060101010101" pitchFamily="49" charset="-122"/>
                <a:ea typeface="楷体" panose="02010609060101010101" pitchFamily="49" charset="-122"/>
              </a:rPr>
              <a:t>ARM Cortex-M3</a:t>
            </a:r>
            <a:r>
              <a:rPr lang="zh-CN" altLang="en-US" sz="3200" dirty="0">
                <a:latin typeface="楷体" panose="02010609060101010101" pitchFamily="49" charset="-122"/>
                <a:ea typeface="楷体" panose="02010609060101010101" pitchFamily="49" charset="-122"/>
              </a:rPr>
              <a:t>内核</a:t>
            </a:r>
          </a:p>
        </p:txBody>
      </p:sp>
      <p:pic>
        <p:nvPicPr>
          <p:cNvPr id="5" name="图片 4">
            <a:extLst>
              <a:ext uri="{FF2B5EF4-FFF2-40B4-BE49-F238E27FC236}">
                <a16:creationId xmlns:a16="http://schemas.microsoft.com/office/drawing/2014/main" id="{30F046AE-0BE6-484E-9A5B-248115F1C023}"/>
              </a:ext>
            </a:extLst>
          </p:cNvPr>
          <p:cNvPicPr>
            <a:picLocks noChangeAspect="1"/>
          </p:cNvPicPr>
          <p:nvPr/>
        </p:nvPicPr>
        <p:blipFill rotWithShape="1">
          <a:blip r:embed="rId2">
            <a:extLst>
              <a:ext uri="{28A0092B-C50C-407E-A947-70E740481C1C}">
                <a14:useLocalDpi xmlns:a14="http://schemas.microsoft.com/office/drawing/2010/main" val="0"/>
              </a:ext>
            </a:extLst>
          </a:blip>
          <a:srcRect l="17081" t="10101" r="7038" b="6951"/>
          <a:stretch/>
        </p:blipFill>
        <p:spPr>
          <a:xfrm rot="16200000">
            <a:off x="3668080" y="991858"/>
            <a:ext cx="4495800" cy="6552728"/>
          </a:xfrm>
          <a:prstGeom prst="rect">
            <a:avLst/>
          </a:prstGeom>
        </p:spPr>
      </p:pic>
      <p:sp>
        <p:nvSpPr>
          <p:cNvPr id="6" name="矩形 5">
            <a:extLst>
              <a:ext uri="{FF2B5EF4-FFF2-40B4-BE49-F238E27FC236}">
                <a16:creationId xmlns:a16="http://schemas.microsoft.com/office/drawing/2014/main" id="{585701C4-6153-456C-86A9-713C9E1ED395}"/>
              </a:ext>
            </a:extLst>
          </p:cNvPr>
          <p:cNvSpPr/>
          <p:nvPr/>
        </p:nvSpPr>
        <p:spPr>
          <a:xfrm>
            <a:off x="4578792" y="5047012"/>
            <a:ext cx="1804175" cy="126843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矩形 6">
            <a:extLst>
              <a:ext uri="{FF2B5EF4-FFF2-40B4-BE49-F238E27FC236}">
                <a16:creationId xmlns:a16="http://schemas.microsoft.com/office/drawing/2014/main" id="{84144C45-C6C6-4797-9F17-1F7864C822A6}"/>
              </a:ext>
            </a:extLst>
          </p:cNvPr>
          <p:cNvSpPr/>
          <p:nvPr/>
        </p:nvSpPr>
        <p:spPr>
          <a:xfrm>
            <a:off x="2711624" y="3667289"/>
            <a:ext cx="1800200" cy="1201875"/>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矩形 7">
            <a:extLst>
              <a:ext uri="{FF2B5EF4-FFF2-40B4-BE49-F238E27FC236}">
                <a16:creationId xmlns:a16="http://schemas.microsoft.com/office/drawing/2014/main" id="{67B9EE04-8531-41CB-86CB-5FC316BC35B5}"/>
              </a:ext>
            </a:extLst>
          </p:cNvPr>
          <p:cNvSpPr/>
          <p:nvPr/>
        </p:nvSpPr>
        <p:spPr>
          <a:xfrm>
            <a:off x="4678670" y="2204864"/>
            <a:ext cx="1769647" cy="1368152"/>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 name="矩形 8">
            <a:extLst>
              <a:ext uri="{FF2B5EF4-FFF2-40B4-BE49-F238E27FC236}">
                <a16:creationId xmlns:a16="http://schemas.microsoft.com/office/drawing/2014/main" id="{725987AC-F0F0-46F3-9601-3568B83786F3}"/>
              </a:ext>
            </a:extLst>
          </p:cNvPr>
          <p:cNvSpPr/>
          <p:nvPr/>
        </p:nvSpPr>
        <p:spPr>
          <a:xfrm>
            <a:off x="6456044" y="2204864"/>
            <a:ext cx="1769647" cy="1368152"/>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矩形 9">
            <a:extLst>
              <a:ext uri="{FF2B5EF4-FFF2-40B4-BE49-F238E27FC236}">
                <a16:creationId xmlns:a16="http://schemas.microsoft.com/office/drawing/2014/main" id="{BBD1400B-862C-428D-893D-A637A7663997}"/>
              </a:ext>
            </a:extLst>
          </p:cNvPr>
          <p:cNvSpPr/>
          <p:nvPr/>
        </p:nvSpPr>
        <p:spPr>
          <a:xfrm>
            <a:off x="2726900" y="2209591"/>
            <a:ext cx="1872208" cy="136815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1" name="矩形 10">
            <a:extLst>
              <a:ext uri="{FF2B5EF4-FFF2-40B4-BE49-F238E27FC236}">
                <a16:creationId xmlns:a16="http://schemas.microsoft.com/office/drawing/2014/main" id="{8050DF07-5458-4D74-BD35-6CACB73CB527}"/>
              </a:ext>
            </a:extLst>
          </p:cNvPr>
          <p:cNvSpPr/>
          <p:nvPr/>
        </p:nvSpPr>
        <p:spPr>
          <a:xfrm>
            <a:off x="4613320" y="3660676"/>
            <a:ext cx="1769647" cy="1308200"/>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2" name="矩形 11">
            <a:extLst>
              <a:ext uri="{FF2B5EF4-FFF2-40B4-BE49-F238E27FC236}">
                <a16:creationId xmlns:a16="http://schemas.microsoft.com/office/drawing/2014/main" id="{2A5DECE2-289E-4A06-9CEF-58D93DAF2B46}"/>
              </a:ext>
            </a:extLst>
          </p:cNvPr>
          <p:cNvSpPr/>
          <p:nvPr/>
        </p:nvSpPr>
        <p:spPr>
          <a:xfrm>
            <a:off x="6456219" y="3658159"/>
            <a:ext cx="1800200" cy="136815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 name="矩形 12">
            <a:extLst>
              <a:ext uri="{FF2B5EF4-FFF2-40B4-BE49-F238E27FC236}">
                <a16:creationId xmlns:a16="http://schemas.microsoft.com/office/drawing/2014/main" id="{2DA75CDF-5948-43AD-9763-C3B21AFE0D90}"/>
              </a:ext>
            </a:extLst>
          </p:cNvPr>
          <p:cNvSpPr/>
          <p:nvPr/>
        </p:nvSpPr>
        <p:spPr>
          <a:xfrm>
            <a:off x="2724382" y="4971721"/>
            <a:ext cx="1769647" cy="1368152"/>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4" name="矩形 13">
            <a:extLst>
              <a:ext uri="{FF2B5EF4-FFF2-40B4-BE49-F238E27FC236}">
                <a16:creationId xmlns:a16="http://schemas.microsoft.com/office/drawing/2014/main" id="{CBE3FABB-067B-4F0F-BB42-2446FDE71530}"/>
              </a:ext>
            </a:extLst>
          </p:cNvPr>
          <p:cNvSpPr/>
          <p:nvPr/>
        </p:nvSpPr>
        <p:spPr>
          <a:xfrm>
            <a:off x="6430227" y="5032921"/>
            <a:ext cx="1800200" cy="1282531"/>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5" name="文本框 14">
            <a:extLst>
              <a:ext uri="{FF2B5EF4-FFF2-40B4-BE49-F238E27FC236}">
                <a16:creationId xmlns:a16="http://schemas.microsoft.com/office/drawing/2014/main" id="{5D9AFDB5-6772-409F-8D34-D4F120C299E5}"/>
              </a:ext>
            </a:extLst>
          </p:cNvPr>
          <p:cNvSpPr txBox="1"/>
          <p:nvPr/>
        </p:nvSpPr>
        <p:spPr>
          <a:xfrm>
            <a:off x="2605010" y="2594356"/>
            <a:ext cx="2108269" cy="369332"/>
          </a:xfrm>
          <a:prstGeom prst="rect">
            <a:avLst/>
          </a:prstGeom>
          <a:noFill/>
        </p:spPr>
        <p:txBody>
          <a:bodyPr wrap="none" rtlCol="0">
            <a:spAutoFit/>
          </a:bodyPr>
          <a:lstStyle/>
          <a:p>
            <a:r>
              <a:rPr lang="zh-CN" altLang="en-US" dirty="0">
                <a:solidFill>
                  <a:srgbClr val="FF0000"/>
                </a:solidFill>
              </a:rPr>
              <a:t>电机</a:t>
            </a:r>
            <a:r>
              <a:rPr lang="en-US" altLang="zh-CN" dirty="0">
                <a:solidFill>
                  <a:srgbClr val="FF0000"/>
                </a:solidFill>
              </a:rPr>
              <a:t>&amp;</a:t>
            </a:r>
            <a:r>
              <a:rPr lang="zh-CN" altLang="en-US" dirty="0">
                <a:solidFill>
                  <a:srgbClr val="FF0000"/>
                </a:solidFill>
              </a:rPr>
              <a:t>音响</a:t>
            </a:r>
            <a:r>
              <a:rPr lang="en-US" altLang="zh-CN" dirty="0">
                <a:solidFill>
                  <a:srgbClr val="FF0000"/>
                </a:solidFill>
              </a:rPr>
              <a:t>&amp;</a:t>
            </a:r>
            <a:r>
              <a:rPr lang="zh-CN" altLang="en-US" dirty="0">
                <a:solidFill>
                  <a:srgbClr val="FF0000"/>
                </a:solidFill>
              </a:rPr>
              <a:t>继电器</a:t>
            </a:r>
          </a:p>
        </p:txBody>
      </p:sp>
      <p:sp>
        <p:nvSpPr>
          <p:cNvPr id="16" name="文本框 15">
            <a:extLst>
              <a:ext uri="{FF2B5EF4-FFF2-40B4-BE49-F238E27FC236}">
                <a16:creationId xmlns:a16="http://schemas.microsoft.com/office/drawing/2014/main" id="{95003E43-AB30-4F46-90AD-9BB311A5F77E}"/>
              </a:ext>
            </a:extLst>
          </p:cNvPr>
          <p:cNvSpPr txBox="1"/>
          <p:nvPr/>
        </p:nvSpPr>
        <p:spPr>
          <a:xfrm>
            <a:off x="4720955" y="2594356"/>
            <a:ext cx="1595309" cy="369332"/>
          </a:xfrm>
          <a:prstGeom prst="rect">
            <a:avLst/>
          </a:prstGeom>
          <a:noFill/>
        </p:spPr>
        <p:txBody>
          <a:bodyPr wrap="none" rtlCol="0">
            <a:spAutoFit/>
          </a:bodyPr>
          <a:lstStyle/>
          <a:p>
            <a:r>
              <a:rPr lang="en-US" altLang="zh-CN" dirty="0">
                <a:solidFill>
                  <a:srgbClr val="FF0000"/>
                </a:solidFill>
              </a:rPr>
              <a:t>LCD/TFT</a:t>
            </a:r>
            <a:r>
              <a:rPr lang="zh-CN" altLang="en-US" dirty="0">
                <a:solidFill>
                  <a:srgbClr val="FF0000"/>
                </a:solidFill>
              </a:rPr>
              <a:t>液晶</a:t>
            </a:r>
          </a:p>
        </p:txBody>
      </p:sp>
      <p:sp>
        <p:nvSpPr>
          <p:cNvPr id="17" name="文本框 16">
            <a:extLst>
              <a:ext uri="{FF2B5EF4-FFF2-40B4-BE49-F238E27FC236}">
                <a16:creationId xmlns:a16="http://schemas.microsoft.com/office/drawing/2014/main" id="{8AD2F77C-A632-4761-9A2C-7DCD682BF4C1}"/>
              </a:ext>
            </a:extLst>
          </p:cNvPr>
          <p:cNvSpPr txBox="1"/>
          <p:nvPr/>
        </p:nvSpPr>
        <p:spPr>
          <a:xfrm>
            <a:off x="6448317" y="2595044"/>
            <a:ext cx="1915909" cy="369332"/>
          </a:xfrm>
          <a:prstGeom prst="rect">
            <a:avLst/>
          </a:prstGeom>
          <a:noFill/>
        </p:spPr>
        <p:txBody>
          <a:bodyPr wrap="none" rtlCol="0">
            <a:spAutoFit/>
          </a:bodyPr>
          <a:lstStyle/>
          <a:p>
            <a:r>
              <a:rPr lang="en-US" altLang="zh-CN" dirty="0">
                <a:solidFill>
                  <a:srgbClr val="FF0000"/>
                </a:solidFill>
              </a:rPr>
              <a:t>STM32F103VCT</a:t>
            </a:r>
            <a:endParaRPr lang="zh-CN" altLang="en-US" dirty="0">
              <a:solidFill>
                <a:srgbClr val="FF0000"/>
              </a:solidFill>
            </a:endParaRPr>
          </a:p>
        </p:txBody>
      </p:sp>
      <p:sp>
        <p:nvSpPr>
          <p:cNvPr id="18" name="文本框 17">
            <a:extLst>
              <a:ext uri="{FF2B5EF4-FFF2-40B4-BE49-F238E27FC236}">
                <a16:creationId xmlns:a16="http://schemas.microsoft.com/office/drawing/2014/main" id="{8864CC7B-4C5E-44EF-B575-B00526053BC6}"/>
              </a:ext>
            </a:extLst>
          </p:cNvPr>
          <p:cNvSpPr txBox="1"/>
          <p:nvPr/>
        </p:nvSpPr>
        <p:spPr>
          <a:xfrm>
            <a:off x="2939787" y="4000622"/>
            <a:ext cx="1338828" cy="369332"/>
          </a:xfrm>
          <a:prstGeom prst="rect">
            <a:avLst/>
          </a:prstGeom>
          <a:noFill/>
        </p:spPr>
        <p:txBody>
          <a:bodyPr wrap="none" rtlCol="0">
            <a:spAutoFit/>
          </a:bodyPr>
          <a:lstStyle/>
          <a:p>
            <a:r>
              <a:rPr lang="zh-CN" altLang="en-US" dirty="0">
                <a:solidFill>
                  <a:srgbClr val="FF0000"/>
                </a:solidFill>
              </a:rPr>
              <a:t>信号综合板</a:t>
            </a:r>
          </a:p>
        </p:txBody>
      </p:sp>
      <p:sp>
        <p:nvSpPr>
          <p:cNvPr id="19" name="文本框 18">
            <a:extLst>
              <a:ext uri="{FF2B5EF4-FFF2-40B4-BE49-F238E27FC236}">
                <a16:creationId xmlns:a16="http://schemas.microsoft.com/office/drawing/2014/main" id="{5062E2AA-478E-4A5E-9A11-76CCB4D6A499}"/>
              </a:ext>
            </a:extLst>
          </p:cNvPr>
          <p:cNvSpPr txBox="1"/>
          <p:nvPr/>
        </p:nvSpPr>
        <p:spPr>
          <a:xfrm>
            <a:off x="4482480" y="4021916"/>
            <a:ext cx="2031325" cy="369332"/>
          </a:xfrm>
          <a:prstGeom prst="rect">
            <a:avLst/>
          </a:prstGeom>
          <a:noFill/>
        </p:spPr>
        <p:txBody>
          <a:bodyPr wrap="none" rtlCol="0">
            <a:spAutoFit/>
          </a:bodyPr>
          <a:lstStyle/>
          <a:p>
            <a:r>
              <a:rPr lang="en-US" altLang="zh-CN" dirty="0">
                <a:solidFill>
                  <a:srgbClr val="FF0000"/>
                </a:solidFill>
              </a:rPr>
              <a:t>LED</a:t>
            </a:r>
            <a:r>
              <a:rPr lang="zh-CN" altLang="en-US" dirty="0">
                <a:solidFill>
                  <a:srgbClr val="FF0000"/>
                </a:solidFill>
              </a:rPr>
              <a:t>点阵和简单</a:t>
            </a:r>
            <a:r>
              <a:rPr lang="en-US" altLang="zh-CN" dirty="0">
                <a:solidFill>
                  <a:srgbClr val="FF0000"/>
                </a:solidFill>
              </a:rPr>
              <a:t>IO</a:t>
            </a:r>
            <a:endParaRPr lang="zh-CN" altLang="en-US" dirty="0">
              <a:solidFill>
                <a:srgbClr val="FF0000"/>
              </a:solidFill>
            </a:endParaRPr>
          </a:p>
        </p:txBody>
      </p:sp>
      <p:sp>
        <p:nvSpPr>
          <p:cNvPr id="20" name="文本框 19">
            <a:extLst>
              <a:ext uri="{FF2B5EF4-FFF2-40B4-BE49-F238E27FC236}">
                <a16:creationId xmlns:a16="http://schemas.microsoft.com/office/drawing/2014/main" id="{E31EC049-F91D-4E9B-B72D-67CE49DD0184}"/>
              </a:ext>
            </a:extLst>
          </p:cNvPr>
          <p:cNvSpPr txBox="1"/>
          <p:nvPr/>
        </p:nvSpPr>
        <p:spPr>
          <a:xfrm>
            <a:off x="6838325" y="4056040"/>
            <a:ext cx="1107996" cy="369332"/>
          </a:xfrm>
          <a:prstGeom prst="rect">
            <a:avLst/>
          </a:prstGeom>
          <a:noFill/>
        </p:spPr>
        <p:txBody>
          <a:bodyPr wrap="none" rtlCol="0">
            <a:spAutoFit/>
          </a:bodyPr>
          <a:lstStyle/>
          <a:p>
            <a:r>
              <a:rPr lang="zh-CN" altLang="en-US" dirty="0">
                <a:solidFill>
                  <a:srgbClr val="FF0000"/>
                </a:solidFill>
              </a:rPr>
              <a:t>通信接口</a:t>
            </a:r>
          </a:p>
        </p:txBody>
      </p:sp>
      <p:sp>
        <p:nvSpPr>
          <p:cNvPr id="21" name="文本框 20">
            <a:extLst>
              <a:ext uri="{FF2B5EF4-FFF2-40B4-BE49-F238E27FC236}">
                <a16:creationId xmlns:a16="http://schemas.microsoft.com/office/drawing/2014/main" id="{88906B2D-7BE6-4F21-999B-8E61398F93C0}"/>
              </a:ext>
            </a:extLst>
          </p:cNvPr>
          <p:cNvSpPr txBox="1"/>
          <p:nvPr/>
        </p:nvSpPr>
        <p:spPr>
          <a:xfrm>
            <a:off x="2949115" y="5405858"/>
            <a:ext cx="1338828" cy="369332"/>
          </a:xfrm>
          <a:prstGeom prst="rect">
            <a:avLst/>
          </a:prstGeom>
          <a:noFill/>
        </p:spPr>
        <p:txBody>
          <a:bodyPr wrap="none" rtlCol="0">
            <a:spAutoFit/>
          </a:bodyPr>
          <a:lstStyle/>
          <a:p>
            <a:r>
              <a:rPr lang="zh-CN" altLang="en-US" dirty="0">
                <a:solidFill>
                  <a:srgbClr val="FF0000"/>
                </a:solidFill>
              </a:rPr>
              <a:t>元件扩展板</a:t>
            </a:r>
          </a:p>
        </p:txBody>
      </p:sp>
      <p:sp>
        <p:nvSpPr>
          <p:cNvPr id="22" name="文本框 21">
            <a:extLst>
              <a:ext uri="{FF2B5EF4-FFF2-40B4-BE49-F238E27FC236}">
                <a16:creationId xmlns:a16="http://schemas.microsoft.com/office/drawing/2014/main" id="{7719D759-AB12-4EB5-ABC0-B026D76EE116}"/>
              </a:ext>
            </a:extLst>
          </p:cNvPr>
          <p:cNvSpPr txBox="1"/>
          <p:nvPr/>
        </p:nvSpPr>
        <p:spPr>
          <a:xfrm>
            <a:off x="4882906" y="5406398"/>
            <a:ext cx="1107996" cy="369332"/>
          </a:xfrm>
          <a:prstGeom prst="rect">
            <a:avLst/>
          </a:prstGeom>
          <a:noFill/>
        </p:spPr>
        <p:txBody>
          <a:bodyPr wrap="none" rtlCol="0">
            <a:spAutoFit/>
          </a:bodyPr>
          <a:lstStyle/>
          <a:p>
            <a:r>
              <a:rPr lang="zh-CN" altLang="en-US" dirty="0">
                <a:solidFill>
                  <a:srgbClr val="FF0000"/>
                </a:solidFill>
              </a:rPr>
              <a:t>独立键盘</a:t>
            </a:r>
          </a:p>
        </p:txBody>
      </p:sp>
      <p:sp>
        <p:nvSpPr>
          <p:cNvPr id="23" name="文本框 22">
            <a:extLst>
              <a:ext uri="{FF2B5EF4-FFF2-40B4-BE49-F238E27FC236}">
                <a16:creationId xmlns:a16="http://schemas.microsoft.com/office/drawing/2014/main" id="{704D3AE8-F928-4FB1-9618-A1CE24FA3813}"/>
              </a:ext>
            </a:extLst>
          </p:cNvPr>
          <p:cNvSpPr txBox="1"/>
          <p:nvPr/>
        </p:nvSpPr>
        <p:spPr>
          <a:xfrm>
            <a:off x="6776329" y="5454915"/>
            <a:ext cx="1107996" cy="369332"/>
          </a:xfrm>
          <a:prstGeom prst="rect">
            <a:avLst/>
          </a:prstGeom>
          <a:noFill/>
        </p:spPr>
        <p:txBody>
          <a:bodyPr wrap="none" rtlCol="0">
            <a:spAutoFit/>
          </a:bodyPr>
          <a:lstStyle/>
          <a:p>
            <a:r>
              <a:rPr lang="zh-CN" altLang="en-US" dirty="0">
                <a:solidFill>
                  <a:srgbClr val="FF0000"/>
                </a:solidFill>
              </a:rPr>
              <a:t>矩阵键盘</a:t>
            </a:r>
          </a:p>
        </p:txBody>
      </p:sp>
    </p:spTree>
    <p:extLst>
      <p:ext uri="{BB962C8B-B14F-4D97-AF65-F5344CB8AC3E}">
        <p14:creationId xmlns:p14="http://schemas.microsoft.com/office/powerpoint/2010/main" val="33732778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3" name="图片 1"/>
          <p:cNvPicPr>
            <a:picLocks noChangeAspect="1"/>
          </p:cNvPicPr>
          <p:nvPr/>
        </p:nvPicPr>
        <p:blipFill>
          <a:blip r:embed="rId3"/>
          <a:srcRect/>
          <a:stretch>
            <a:fillRect/>
          </a:stretch>
        </p:blipFill>
        <p:spPr bwMode="auto">
          <a:xfrm>
            <a:off x="1141412" y="188640"/>
            <a:ext cx="9907588" cy="575469"/>
          </a:xfrm>
          <a:prstGeom prst="rect">
            <a:avLst/>
          </a:prstGeom>
          <a:noFill/>
          <a:ln w="9525">
            <a:noFill/>
            <a:miter lim="800000"/>
            <a:headEnd/>
            <a:tailEnd/>
          </a:ln>
        </p:spPr>
      </p:pic>
      <p:sp>
        <p:nvSpPr>
          <p:cNvPr id="3" name="矩形 2"/>
          <p:cNvSpPr/>
          <p:nvPr/>
        </p:nvSpPr>
        <p:spPr>
          <a:xfrm>
            <a:off x="1141412" y="764109"/>
            <a:ext cx="9705975" cy="4708981"/>
          </a:xfrm>
          <a:prstGeom prst="rect">
            <a:avLst/>
          </a:prstGeom>
        </p:spPr>
        <p:txBody>
          <a:bodyPr>
            <a:spAutoFit/>
          </a:bodyPr>
          <a:lstStyle/>
          <a:p>
            <a:pPr marL="457212" indent="-457212" fontAlgn="auto">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嵌入式微控制器（</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Microcontroller Unit</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MCU</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）的典型代表是</a:t>
            </a:r>
            <a:r>
              <a:rPr lang="zh-CN" altLang="en-US" sz="30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单片机</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，这种</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8</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位的电子器件目前在嵌入式设备中有着极其广泛的应用。</a:t>
            </a:r>
          </a:p>
          <a:p>
            <a:pPr marL="457212" indent="-457212" fontAlgn="auto">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单片机芯片内部集成</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ROM/EPROM</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RAM</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、总线、总线逻辑、定时</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计数器、看门狗、</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I/O</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、串行口、脉宽调制输出、</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A/D</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D/A</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Flash RAM</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EEPROM</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等各种必要功能和外设。</a:t>
            </a: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marL="457212" indent="-457212" fontAlgn="auto">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微控制器的最大特点是单片化，体积大大减小，从而使功耗和成本下降、可靠性提高。微控制器是目前嵌入式系统工业的主流。</a:t>
            </a:r>
          </a:p>
        </p:txBody>
      </p:sp>
      <p:pic>
        <p:nvPicPr>
          <p:cNvPr id="59395" name="图片 3"/>
          <p:cNvPicPr>
            <a:picLocks noChangeAspect="1"/>
          </p:cNvPicPr>
          <p:nvPr/>
        </p:nvPicPr>
        <p:blipFill>
          <a:blip r:embed="rId4"/>
          <a:srcRect/>
          <a:stretch>
            <a:fillRect/>
          </a:stretch>
        </p:blipFill>
        <p:spPr bwMode="auto">
          <a:xfrm>
            <a:off x="4267993" y="5397610"/>
            <a:ext cx="2548087" cy="1127016"/>
          </a:xfrm>
          <a:prstGeom prst="rect">
            <a:avLst/>
          </a:prstGeom>
          <a:noFill/>
          <a:ln w="9525">
            <a:noFill/>
            <a:miter lim="800000"/>
            <a:headEnd/>
            <a:tailEnd/>
          </a:ln>
        </p:spPr>
      </p:pic>
      <p:sp>
        <p:nvSpPr>
          <p:cNvPr id="5" name="矩形 4"/>
          <p:cNvSpPr/>
          <p:nvPr/>
        </p:nvSpPr>
        <p:spPr>
          <a:xfrm>
            <a:off x="5295952" y="6524626"/>
            <a:ext cx="1598515" cy="254429"/>
          </a:xfrm>
          <a:prstGeom prst="rect">
            <a:avLst/>
          </a:prstGeom>
        </p:spPr>
        <p:txBody>
          <a:bodyPr wrap="none">
            <a:spAutoFit/>
          </a:bodyPr>
          <a:lstStyle/>
          <a:p>
            <a:pPr algn="ctr" fontAlgn="auto">
              <a:lnSpc>
                <a:spcPct val="115000"/>
              </a:lnSpc>
              <a:spcBef>
                <a:spcPts val="300"/>
              </a:spcBef>
              <a:spcAft>
                <a:spcPts val="1000"/>
              </a:spcAft>
              <a:defRPr/>
            </a:pPr>
            <a:r>
              <a:rPr lang="en-US" altLang="zh-CN" sz="1050" kern="100" dirty="0">
                <a:latin typeface="楷体" panose="02010609060101010101" pitchFamily="49" charset="-122"/>
                <a:ea typeface="楷体" panose="02010609060101010101" pitchFamily="49" charset="-122"/>
                <a:cs typeface="Arial" panose="020B0604020202020204" pitchFamily="34" charset="0"/>
              </a:rPr>
              <a:t>Intel</a:t>
            </a:r>
            <a:r>
              <a:rPr lang="zh-CN" altLang="zh-CN" sz="1050" kern="100" dirty="0">
                <a:latin typeface="楷体" panose="02010609060101010101" pitchFamily="49" charset="-122"/>
                <a:ea typeface="楷体" panose="02010609060101010101" pitchFamily="49" charset="-122"/>
                <a:cs typeface="Arial" panose="020B0604020202020204" pitchFamily="34" charset="0"/>
              </a:rPr>
              <a:t>公司的</a:t>
            </a:r>
            <a:r>
              <a:rPr lang="en-US" altLang="zh-CN" sz="1050" kern="100" dirty="0">
                <a:latin typeface="楷体" panose="02010609060101010101" pitchFamily="49" charset="-122"/>
                <a:ea typeface="楷体" panose="02010609060101010101" pitchFamily="49" charset="-122"/>
                <a:cs typeface="Arial" panose="020B0604020202020204" pitchFamily="34" charset="0"/>
              </a:rPr>
              <a:t>8051</a:t>
            </a:r>
            <a:r>
              <a:rPr lang="zh-CN" altLang="zh-CN" sz="1050" kern="100" dirty="0">
                <a:latin typeface="楷体" panose="02010609060101010101" pitchFamily="49" charset="-122"/>
                <a:ea typeface="楷体" panose="02010609060101010101" pitchFamily="49" charset="-122"/>
                <a:cs typeface="Arial" panose="020B0604020202020204" pitchFamily="34" charset="0"/>
              </a:rPr>
              <a:t>单片机</a:t>
            </a:r>
            <a:endParaRPr lang="zh-CN" altLang="zh-CN" sz="1050" kern="1050" dirty="0">
              <a:latin typeface="楷体" panose="02010609060101010101" pitchFamily="49" charset="-122"/>
              <a:ea typeface="楷体" panose="02010609060101010101" pitchFamily="49" charset="-122"/>
              <a:cs typeface="Arial" panose="020B0604020202020204" pitchFamily="34"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1" name="图片 3"/>
          <p:cNvPicPr>
            <a:picLocks noChangeAspect="1"/>
          </p:cNvPicPr>
          <p:nvPr/>
        </p:nvPicPr>
        <p:blipFill>
          <a:blip r:embed="rId3"/>
          <a:srcRect/>
          <a:stretch>
            <a:fillRect/>
          </a:stretch>
        </p:blipFill>
        <p:spPr bwMode="auto">
          <a:xfrm>
            <a:off x="1141414" y="332656"/>
            <a:ext cx="9906001" cy="551363"/>
          </a:xfrm>
          <a:prstGeom prst="rect">
            <a:avLst/>
          </a:prstGeom>
          <a:noFill/>
          <a:ln w="9525">
            <a:noFill/>
            <a:miter lim="800000"/>
            <a:headEnd/>
            <a:tailEnd/>
          </a:ln>
        </p:spPr>
      </p:pic>
      <p:sp>
        <p:nvSpPr>
          <p:cNvPr id="6" name="文本框 5"/>
          <p:cNvSpPr txBox="1"/>
          <p:nvPr/>
        </p:nvSpPr>
        <p:spPr>
          <a:xfrm>
            <a:off x="1141415" y="1124744"/>
            <a:ext cx="9906000" cy="5632311"/>
          </a:xfrm>
          <a:prstGeom prst="rect">
            <a:avLst/>
          </a:prstGeom>
          <a:noFill/>
        </p:spPr>
        <p:txBody>
          <a:bodyPr>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嵌入式</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DSP</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处理器（</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Embedded Digital Signal Processor</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EDSP</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）是</a:t>
            </a:r>
            <a:r>
              <a:rPr lang="zh-CN" altLang="en-US" sz="30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专门用于信号处理</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方面的处理器，</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DSP </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处理器适合于执行</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DSP</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算法，具有很高的编译效率和指令的执行速度。</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chemeClr val="accent1"/>
              </a:buClr>
              <a:defRPr/>
            </a:pP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目前，最为广泛应用的是</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TI</a:t>
            </a:r>
            <a:r>
              <a:rPr lang="zh-CN" altLang="en-US" sz="3000" dirty="0">
                <a:latin typeface="楷体" panose="02010609060101010101" pitchFamily="49" charset="-122"/>
                <a:ea typeface="楷体" panose="02010609060101010101" pitchFamily="49" charset="-122"/>
              </a:rPr>
              <a:t>的</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TMS320C2000/C5000</a:t>
            </a:r>
            <a:r>
              <a:rPr lang="zh-CN" altLang="en-US" sz="3000" dirty="0">
                <a:latin typeface="楷体" panose="02010609060101010101" pitchFamily="49" charset="-122"/>
                <a:ea typeface="楷体" panose="02010609060101010101" pitchFamily="49" charset="-122"/>
              </a:rPr>
              <a:t>系列，另外如</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Intel</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的</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MCS-296</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和</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Siemens</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的</a:t>
            </a:r>
            <a:r>
              <a:rPr lang="en-US" altLang="zh-CN" sz="3000" dirty="0" err="1">
                <a:latin typeface="Times New Roman" panose="02020603050405020304" pitchFamily="18" charset="0"/>
                <a:ea typeface="楷体" panose="02010609060101010101" pitchFamily="49" charset="-122"/>
                <a:cs typeface="Times New Roman" panose="02020603050405020304" pitchFamily="18" charset="0"/>
              </a:rPr>
              <a:t>TriCore</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也有各自的应用范围。</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DSP</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需求增长的同时，如何在处理速度、价格和功耗方面的优势取得大多数用户的信任，成为行业共同思考的问题。</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89" name="图片 1"/>
          <p:cNvPicPr>
            <a:picLocks noChangeAspect="1"/>
          </p:cNvPicPr>
          <p:nvPr/>
        </p:nvPicPr>
        <p:blipFill>
          <a:blip r:embed="rId2"/>
          <a:srcRect/>
          <a:stretch>
            <a:fillRect/>
          </a:stretch>
        </p:blipFill>
        <p:spPr bwMode="auto">
          <a:xfrm>
            <a:off x="1143000" y="620688"/>
            <a:ext cx="9906000" cy="555972"/>
          </a:xfrm>
          <a:prstGeom prst="rect">
            <a:avLst/>
          </a:prstGeom>
          <a:noFill/>
          <a:ln w="9525">
            <a:noFill/>
            <a:miter lim="800000"/>
            <a:headEnd/>
            <a:tailEnd/>
          </a:ln>
        </p:spPr>
      </p:pic>
      <p:sp>
        <p:nvSpPr>
          <p:cNvPr id="3" name="文本框 2"/>
          <p:cNvSpPr txBox="1"/>
          <p:nvPr/>
        </p:nvSpPr>
        <p:spPr>
          <a:xfrm>
            <a:off x="1143000" y="1528331"/>
            <a:ext cx="9906000" cy="4708981"/>
          </a:xfrm>
          <a:prstGeom prst="rect">
            <a:avLst/>
          </a:prstGeom>
          <a:noFill/>
        </p:spPr>
        <p:txBody>
          <a:bodyPr>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SoC</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追求产品系统最大包容的集成器件，是目前嵌入式应用领域的热门话题之一。</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chemeClr val="accent1"/>
              </a:buClr>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en-US" altLang="zh-CN" sz="3000" dirty="0" err="1">
                <a:latin typeface="Times New Roman" panose="02020603050405020304" pitchFamily="18" charset="0"/>
                <a:ea typeface="楷体" panose="02010609060101010101" pitchFamily="49" charset="-122"/>
                <a:cs typeface="Times New Roman" panose="02020603050405020304" pitchFamily="18" charset="0"/>
              </a:rPr>
              <a:t>SoC</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最大的特点是成功实现了软硬件无缝结合，直接在</a:t>
            </a:r>
            <a:r>
              <a:rPr lang="zh-CN" altLang="en-US" sz="30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处理器片内嵌入操作系统</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的代码模块。</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chemeClr val="accent1"/>
              </a:buClr>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en-US" altLang="zh-CN" sz="3000" dirty="0" err="1">
                <a:latin typeface="Times New Roman" panose="02020603050405020304" pitchFamily="18" charset="0"/>
                <a:ea typeface="楷体" panose="02010609060101010101" pitchFamily="49" charset="-122"/>
                <a:cs typeface="Times New Roman" panose="02020603050405020304" pitchFamily="18" charset="0"/>
              </a:rPr>
              <a:t>SoC</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具有极高的综合性，在一个硅片内部运用</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VHDL</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等硬件描述语言，实现一个复杂的系统。</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en-US" altLang="zh-CN" sz="3000" dirty="0" err="1">
                <a:latin typeface="Times New Roman" panose="02020603050405020304" pitchFamily="18" charset="0"/>
                <a:ea typeface="楷体" panose="02010609060101010101" pitchFamily="49" charset="-122"/>
                <a:cs typeface="Times New Roman" panose="02020603050405020304" pitchFamily="18" charset="0"/>
              </a:rPr>
              <a:t>SoC</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最终将会完全取代</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CPU</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1"/>
          <p:cNvSpPr>
            <a:spLocks noGrp="1"/>
          </p:cNvSpPr>
          <p:nvPr>
            <p:ph type="title"/>
          </p:nvPr>
        </p:nvSpPr>
        <p:spPr>
          <a:xfrm>
            <a:off x="1806575" y="228600"/>
            <a:ext cx="8832850" cy="990600"/>
          </a:xfrm>
        </p:spPr>
        <p:txBody>
          <a:bodyPr/>
          <a:lstStyle/>
          <a:p>
            <a:r>
              <a:rPr lang="en-US" altLang="zh-CN" sz="3600" b="1" dirty="0">
                <a:solidFill>
                  <a:srgbClr val="000000"/>
                </a:solidFill>
                <a:latin typeface="Times New Roman" pitchFamily="18" charset="0"/>
                <a:ea typeface="黑体" pitchFamily="49" charset="-122"/>
                <a:cs typeface="Times New Roman" pitchFamily="18" charset="0"/>
              </a:rPr>
              <a:t>1.3.3  </a:t>
            </a:r>
            <a:r>
              <a:rPr lang="zh-CN" altLang="en-US" sz="3600" b="1" dirty="0">
                <a:solidFill>
                  <a:srgbClr val="000000"/>
                </a:solidFill>
                <a:latin typeface="Times New Roman" pitchFamily="18" charset="0"/>
                <a:ea typeface="楷体" pitchFamily="49" charset="-122"/>
                <a:cs typeface="Times New Roman" pitchFamily="18" charset="0"/>
              </a:rPr>
              <a:t>典型的嵌入式操作系统</a:t>
            </a:r>
            <a:endParaRPr lang="zh-CN" altLang="en-US" sz="3600" b="1" dirty="0">
              <a:solidFill>
                <a:srgbClr val="4F271C"/>
              </a:solidFill>
              <a:latin typeface="Times New Roman" pitchFamily="18" charset="0"/>
              <a:ea typeface="宋体" charset="-122"/>
              <a:cs typeface="Times New Roman" pitchFamily="18" charset="0"/>
            </a:endParaRPr>
          </a:p>
        </p:txBody>
      </p:sp>
      <p:sp>
        <p:nvSpPr>
          <p:cNvPr id="5" name="文本框 4"/>
          <p:cNvSpPr txBox="1"/>
          <p:nvPr/>
        </p:nvSpPr>
        <p:spPr>
          <a:xfrm>
            <a:off x="1127448" y="1700808"/>
            <a:ext cx="9663966" cy="4765982"/>
          </a:xfrm>
          <a:prstGeom prst="rect">
            <a:avLst/>
          </a:prstGeom>
          <a:noFill/>
        </p:spPr>
        <p:txBody>
          <a:bodyPr wrap="square">
            <a:spAutoFit/>
          </a:bodyPr>
          <a:lstStyle/>
          <a:p>
            <a:pPr marL="342908" indent="-342908" fontAlgn="auto">
              <a:spcBef>
                <a:spcPts val="0"/>
              </a:spcBef>
              <a:spcAft>
                <a:spcPts val="0"/>
              </a:spcAft>
              <a:buClr>
                <a:schemeClr val="accent1"/>
              </a:buClr>
              <a:buSzPct val="90000"/>
              <a:buFont typeface="Wingdings" panose="05000000000000000000" pitchFamily="2" charset="2"/>
              <a:buChar char="u"/>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嵌入式操作系统（</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Embedded Operating System</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EOS</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）是一种用途广泛的系统软件，</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EOS</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负责嵌入系统的全部</a:t>
            </a:r>
            <a:r>
              <a:rPr lang="zh-CN" altLang="en-US" sz="30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软、硬件资源的分配、调度工作，控制协调并发</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活动。</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chemeClr val="accent1"/>
              </a:buClr>
              <a:buSzPct val="90000"/>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SzPct val="90000"/>
              <a:buFont typeface="Wingdings" panose="05000000000000000000" pitchFamily="2" charset="2"/>
              <a:buChar char="u"/>
              <a:defRPr/>
            </a:pP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EOS</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必须体现其所在系统的特征，能够通过装卸某些模块来达到系统所要求的功能。</a:t>
            </a:r>
          </a:p>
          <a:p>
            <a:pPr marL="342908" indent="-342908" fontAlgn="auto">
              <a:spcBef>
                <a:spcPts val="0"/>
              </a:spcBef>
              <a:spcAft>
                <a:spcPts val="0"/>
              </a:spcAft>
              <a:buClr>
                <a:schemeClr val="accent1"/>
              </a:buClr>
              <a:buSzPct val="90000"/>
              <a:buFont typeface="Wingdings" panose="05000000000000000000" pitchFamily="2" charset="2"/>
              <a:buChar char="u"/>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SzPct val="90000"/>
              <a:buFont typeface="Wingdings" panose="05000000000000000000" pitchFamily="2" charset="2"/>
              <a:buChar char="u"/>
              <a:defRPr/>
            </a:pP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EOS</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除了具备一般操作系统最基本的功能，如任务调度、同步机制、中断处理、文件功能等外，还具有以下特点。</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文本框 2"/>
          <p:cNvSpPr txBox="1">
            <a:spLocks noChangeArrowheads="1"/>
          </p:cNvSpPr>
          <p:nvPr/>
        </p:nvSpPr>
        <p:spPr bwMode="auto">
          <a:xfrm>
            <a:off x="1899289" y="496878"/>
            <a:ext cx="5821362" cy="553998"/>
          </a:xfrm>
          <a:prstGeom prst="rect">
            <a:avLst/>
          </a:prstGeom>
          <a:noFill/>
          <a:ln w="9525">
            <a:noFill/>
            <a:miter lim="800000"/>
            <a:headEnd/>
            <a:tailEnd/>
          </a:ln>
        </p:spPr>
        <p:txBody>
          <a:bodyPr>
            <a:spAutoFit/>
          </a:bodyPr>
          <a:lstStyle/>
          <a:p>
            <a:r>
              <a:rPr lang="zh-CN" altLang="en-US" sz="3000" b="1" dirty="0">
                <a:solidFill>
                  <a:srgbClr val="00B0F0"/>
                </a:solidFill>
                <a:latin typeface="Times New Roman" pitchFamily="18" charset="0"/>
                <a:ea typeface="楷体" pitchFamily="49" charset="-122"/>
                <a:cs typeface="Times New Roman" pitchFamily="18" charset="0"/>
              </a:rPr>
              <a:t>嵌入式操作系统（</a:t>
            </a:r>
            <a:r>
              <a:rPr lang="en-US" altLang="zh-CN" sz="3000" b="1" dirty="0">
                <a:solidFill>
                  <a:srgbClr val="00B0F0"/>
                </a:solidFill>
                <a:latin typeface="Times New Roman" pitchFamily="18" charset="0"/>
                <a:ea typeface="楷体" pitchFamily="49" charset="-122"/>
                <a:cs typeface="Times New Roman" pitchFamily="18" charset="0"/>
              </a:rPr>
              <a:t>EOS</a:t>
            </a:r>
            <a:r>
              <a:rPr lang="zh-CN" altLang="en-US" sz="3000" b="1" dirty="0">
                <a:solidFill>
                  <a:srgbClr val="00B0F0"/>
                </a:solidFill>
                <a:latin typeface="Times New Roman" pitchFamily="18" charset="0"/>
                <a:ea typeface="楷体" pitchFamily="49" charset="-122"/>
                <a:cs typeface="Times New Roman" pitchFamily="18" charset="0"/>
              </a:rPr>
              <a:t>）</a:t>
            </a:r>
            <a:r>
              <a:rPr lang="zh-CN" altLang="en-US" sz="3000" b="1" dirty="0">
                <a:solidFill>
                  <a:srgbClr val="00B0F0"/>
                </a:solidFill>
                <a:latin typeface="楷体" pitchFamily="49" charset="-122"/>
                <a:ea typeface="楷体" pitchFamily="49" charset="-122"/>
                <a:cs typeface="Times New Roman" pitchFamily="18" charset="0"/>
              </a:rPr>
              <a:t>的特点</a:t>
            </a:r>
          </a:p>
        </p:txBody>
      </p:sp>
      <p:sp>
        <p:nvSpPr>
          <p:cNvPr id="66562" name="文本框 3"/>
          <p:cNvSpPr txBox="1">
            <a:spLocks noChangeArrowheads="1"/>
          </p:cNvSpPr>
          <p:nvPr/>
        </p:nvSpPr>
        <p:spPr bwMode="auto">
          <a:xfrm>
            <a:off x="1352972" y="1195950"/>
            <a:ext cx="9577755" cy="5632311"/>
          </a:xfrm>
          <a:prstGeom prst="rect">
            <a:avLst/>
          </a:prstGeom>
          <a:noFill/>
          <a:ln w="9525">
            <a:noFill/>
            <a:miter lim="800000"/>
            <a:headEnd/>
            <a:tailEnd/>
          </a:ln>
        </p:spPr>
        <p:txBody>
          <a:bodyPr wrap="square">
            <a:spAutoFit/>
          </a:bodyPr>
          <a:lstStyle/>
          <a:p>
            <a:pPr>
              <a:buClr>
                <a:schemeClr val="accent1"/>
              </a:buClr>
            </a:pPr>
            <a:r>
              <a:rPr lang="zh-CN" altLang="en-US" sz="3000" dirty="0">
                <a:solidFill>
                  <a:srgbClr val="FF0000"/>
                </a:solidFill>
                <a:latin typeface="楷体" pitchFamily="49" charset="-122"/>
                <a:ea typeface="楷体" pitchFamily="49" charset="-122"/>
              </a:rPr>
              <a:t>（</a:t>
            </a:r>
            <a:r>
              <a:rPr lang="en-US" altLang="zh-CN" sz="3000" dirty="0">
                <a:solidFill>
                  <a:srgbClr val="FF0000"/>
                </a:solidFill>
                <a:latin typeface="楷体" pitchFamily="49" charset="-122"/>
                <a:ea typeface="楷体" pitchFamily="49" charset="-122"/>
              </a:rPr>
              <a:t>1</a:t>
            </a:r>
            <a:r>
              <a:rPr lang="zh-CN" altLang="en-US" sz="3000" dirty="0">
                <a:solidFill>
                  <a:srgbClr val="FF0000"/>
                </a:solidFill>
                <a:latin typeface="楷体" pitchFamily="49" charset="-122"/>
                <a:ea typeface="楷体" pitchFamily="49" charset="-122"/>
              </a:rPr>
              <a:t>）</a:t>
            </a:r>
            <a:r>
              <a:rPr lang="zh-CN" altLang="en-US" sz="3000" dirty="0">
                <a:latin typeface="楷体" pitchFamily="49" charset="-122"/>
                <a:ea typeface="楷体" pitchFamily="49" charset="-122"/>
              </a:rPr>
              <a:t>可装卸性、开放性、可伸缩性的体系结构。</a:t>
            </a:r>
            <a:endParaRPr lang="en-US" altLang="zh-CN" sz="3000" dirty="0">
              <a:latin typeface="楷体" pitchFamily="49" charset="-122"/>
              <a:ea typeface="楷体" pitchFamily="49" charset="-122"/>
            </a:endParaRPr>
          </a:p>
          <a:p>
            <a:pPr>
              <a:buClr>
                <a:schemeClr val="accent1"/>
              </a:buClr>
            </a:pPr>
            <a:endParaRPr lang="zh-CN" altLang="en-US" sz="3000" dirty="0">
              <a:latin typeface="楷体" pitchFamily="49" charset="-122"/>
              <a:ea typeface="楷体" pitchFamily="49" charset="-122"/>
            </a:endParaRPr>
          </a:p>
          <a:p>
            <a:pPr>
              <a:buClr>
                <a:schemeClr val="accent1"/>
              </a:buClr>
            </a:pPr>
            <a:r>
              <a:rPr lang="zh-CN" altLang="en-US" sz="3000" dirty="0">
                <a:solidFill>
                  <a:srgbClr val="FF0000"/>
                </a:solidFill>
                <a:latin typeface="楷体" pitchFamily="49" charset="-122"/>
                <a:ea typeface="楷体" pitchFamily="49" charset="-122"/>
              </a:rPr>
              <a:t>（</a:t>
            </a:r>
            <a:r>
              <a:rPr lang="en-US" altLang="zh-CN" sz="3000" dirty="0">
                <a:solidFill>
                  <a:srgbClr val="FF0000"/>
                </a:solidFill>
                <a:latin typeface="楷体" pitchFamily="49" charset="-122"/>
                <a:ea typeface="楷体" pitchFamily="49" charset="-122"/>
              </a:rPr>
              <a:t>2</a:t>
            </a:r>
            <a:r>
              <a:rPr lang="zh-CN" altLang="en-US" sz="3000" dirty="0">
                <a:solidFill>
                  <a:srgbClr val="FF0000"/>
                </a:solidFill>
                <a:latin typeface="楷体" pitchFamily="49" charset="-122"/>
                <a:ea typeface="楷体" pitchFamily="49" charset="-122"/>
              </a:rPr>
              <a:t>）</a:t>
            </a:r>
            <a:r>
              <a:rPr lang="zh-CN" altLang="en-US" sz="3000" dirty="0">
                <a:latin typeface="楷体" pitchFamily="49" charset="-122"/>
                <a:ea typeface="楷体" pitchFamily="49" charset="-122"/>
              </a:rPr>
              <a:t>强</a:t>
            </a:r>
            <a:r>
              <a:rPr lang="zh-CN" altLang="en-US" sz="3000" dirty="0">
                <a:solidFill>
                  <a:srgbClr val="FF0000"/>
                </a:solidFill>
                <a:latin typeface="楷体" pitchFamily="49" charset="-122"/>
                <a:ea typeface="楷体" pitchFamily="49" charset="-122"/>
              </a:rPr>
              <a:t>实时性</a:t>
            </a:r>
            <a:r>
              <a:rPr lang="zh-CN" altLang="en-US" sz="3000" dirty="0">
                <a:latin typeface="楷体" pitchFamily="49" charset="-122"/>
                <a:ea typeface="楷体" pitchFamily="49" charset="-122"/>
              </a:rPr>
              <a:t>，可用于各种设备控制当中。</a:t>
            </a:r>
            <a:endParaRPr lang="en-US" altLang="zh-CN" sz="3000" dirty="0">
              <a:latin typeface="楷体" pitchFamily="49" charset="-122"/>
              <a:ea typeface="楷体" pitchFamily="49" charset="-122"/>
            </a:endParaRPr>
          </a:p>
          <a:p>
            <a:pPr>
              <a:buClr>
                <a:schemeClr val="accent1"/>
              </a:buClr>
            </a:pPr>
            <a:endParaRPr lang="en-US" altLang="zh-CN" sz="3000" dirty="0">
              <a:latin typeface="楷体" pitchFamily="49" charset="-122"/>
              <a:ea typeface="楷体" pitchFamily="49" charset="-122"/>
            </a:endParaRPr>
          </a:p>
          <a:p>
            <a:pPr>
              <a:buClr>
                <a:schemeClr val="accent1"/>
              </a:buClr>
            </a:pPr>
            <a:r>
              <a:rPr lang="zh-CN" altLang="en-US" sz="3000" dirty="0">
                <a:solidFill>
                  <a:srgbClr val="FF0000"/>
                </a:solidFill>
                <a:latin typeface="楷体" pitchFamily="49" charset="-122"/>
                <a:ea typeface="楷体" pitchFamily="49" charset="-122"/>
              </a:rPr>
              <a:t>（</a:t>
            </a:r>
            <a:r>
              <a:rPr lang="en-US" altLang="zh-CN" sz="3000" dirty="0">
                <a:solidFill>
                  <a:srgbClr val="FF0000"/>
                </a:solidFill>
                <a:latin typeface="楷体" pitchFamily="49" charset="-122"/>
                <a:ea typeface="楷体" pitchFamily="49" charset="-122"/>
              </a:rPr>
              <a:t>3</a:t>
            </a:r>
            <a:r>
              <a:rPr lang="zh-CN" altLang="en-US" sz="3000" dirty="0">
                <a:solidFill>
                  <a:srgbClr val="FF0000"/>
                </a:solidFill>
                <a:latin typeface="楷体" pitchFamily="49" charset="-122"/>
                <a:ea typeface="楷体" pitchFamily="49" charset="-122"/>
              </a:rPr>
              <a:t>）统一接口</a:t>
            </a:r>
            <a:r>
              <a:rPr lang="zh-CN" altLang="en-US" sz="3000" dirty="0">
                <a:latin typeface="楷体" pitchFamily="49" charset="-122"/>
                <a:ea typeface="楷体" pitchFamily="49" charset="-122"/>
              </a:rPr>
              <a:t>，提供各种设备驱动接入。</a:t>
            </a:r>
            <a:endParaRPr lang="en-US" altLang="zh-CN" sz="3000" dirty="0">
              <a:latin typeface="楷体" pitchFamily="49" charset="-122"/>
              <a:ea typeface="楷体" pitchFamily="49" charset="-122"/>
            </a:endParaRPr>
          </a:p>
          <a:p>
            <a:pPr>
              <a:buClr>
                <a:schemeClr val="accent1"/>
              </a:buClr>
            </a:pPr>
            <a:endParaRPr lang="zh-CN" altLang="en-US" sz="3000" dirty="0">
              <a:latin typeface="楷体" pitchFamily="49" charset="-122"/>
              <a:ea typeface="楷体" pitchFamily="49" charset="-122"/>
            </a:endParaRPr>
          </a:p>
          <a:p>
            <a:pPr>
              <a:buClr>
                <a:schemeClr val="accent1"/>
              </a:buClr>
            </a:pPr>
            <a:r>
              <a:rPr lang="zh-CN" altLang="en-US" sz="3000" dirty="0">
                <a:solidFill>
                  <a:srgbClr val="FF0000"/>
                </a:solidFill>
                <a:latin typeface="楷体" pitchFamily="49" charset="-122"/>
                <a:ea typeface="楷体" pitchFamily="49" charset="-122"/>
              </a:rPr>
              <a:t>（</a:t>
            </a:r>
            <a:r>
              <a:rPr lang="en-US" altLang="zh-CN" sz="3000" dirty="0">
                <a:solidFill>
                  <a:srgbClr val="FF0000"/>
                </a:solidFill>
                <a:latin typeface="楷体" pitchFamily="49" charset="-122"/>
                <a:ea typeface="楷体" pitchFamily="49" charset="-122"/>
              </a:rPr>
              <a:t>4</a:t>
            </a:r>
            <a:r>
              <a:rPr lang="zh-CN" altLang="en-US" sz="3000" dirty="0">
                <a:solidFill>
                  <a:srgbClr val="FF0000"/>
                </a:solidFill>
                <a:latin typeface="楷体" pitchFamily="49" charset="-122"/>
                <a:ea typeface="楷体" pitchFamily="49" charset="-122"/>
              </a:rPr>
              <a:t>）</a:t>
            </a:r>
            <a:r>
              <a:rPr lang="zh-CN" altLang="en-US" sz="3000" dirty="0">
                <a:latin typeface="楷体" pitchFamily="49" charset="-122"/>
                <a:ea typeface="楷体" pitchFamily="49" charset="-122"/>
              </a:rPr>
              <a:t>操作方便、简单，提供友好的</a:t>
            </a:r>
            <a:r>
              <a:rPr lang="zh-CN" altLang="en-US" sz="3000" dirty="0">
                <a:solidFill>
                  <a:srgbClr val="FF0000"/>
                </a:solidFill>
                <a:latin typeface="楷体" pitchFamily="49" charset="-122"/>
                <a:ea typeface="楷体" pitchFamily="49" charset="-122"/>
              </a:rPr>
              <a:t>图形用户界面</a:t>
            </a:r>
            <a:r>
              <a:rPr lang="zh-CN" altLang="en-US" sz="3000" dirty="0">
                <a:latin typeface="楷体" pitchFamily="49" charset="-122"/>
                <a:ea typeface="楷体" pitchFamily="49" charset="-122"/>
              </a:rPr>
              <a:t>。</a:t>
            </a:r>
            <a:endParaRPr lang="en-US" altLang="zh-CN" sz="3000" dirty="0">
              <a:latin typeface="楷体" pitchFamily="49" charset="-122"/>
              <a:ea typeface="楷体" pitchFamily="49" charset="-122"/>
            </a:endParaRPr>
          </a:p>
          <a:p>
            <a:pPr>
              <a:buClr>
                <a:schemeClr val="accent1"/>
              </a:buClr>
            </a:pPr>
            <a:endParaRPr lang="zh-CN" altLang="en-US" sz="3000" dirty="0">
              <a:latin typeface="楷体" pitchFamily="49" charset="-122"/>
              <a:ea typeface="楷体" pitchFamily="49" charset="-122"/>
            </a:endParaRPr>
          </a:p>
          <a:p>
            <a:pPr>
              <a:buClr>
                <a:schemeClr val="accent1"/>
              </a:buClr>
            </a:pPr>
            <a:r>
              <a:rPr lang="zh-CN" altLang="en-US" sz="3000" dirty="0">
                <a:solidFill>
                  <a:srgbClr val="FF0000"/>
                </a:solidFill>
                <a:latin typeface="楷体" pitchFamily="49" charset="-122"/>
                <a:ea typeface="楷体" pitchFamily="49" charset="-122"/>
              </a:rPr>
              <a:t>（</a:t>
            </a:r>
            <a:r>
              <a:rPr lang="en-US" altLang="zh-CN" sz="3000" dirty="0">
                <a:solidFill>
                  <a:srgbClr val="FF0000"/>
                </a:solidFill>
                <a:latin typeface="楷体" pitchFamily="49" charset="-122"/>
                <a:ea typeface="楷体" pitchFamily="49" charset="-122"/>
              </a:rPr>
              <a:t>5</a:t>
            </a:r>
            <a:r>
              <a:rPr lang="zh-CN" altLang="en-US" sz="3000" dirty="0">
                <a:solidFill>
                  <a:srgbClr val="FF0000"/>
                </a:solidFill>
                <a:latin typeface="楷体" pitchFamily="49" charset="-122"/>
                <a:ea typeface="楷体" pitchFamily="49" charset="-122"/>
              </a:rPr>
              <a:t>）</a:t>
            </a:r>
            <a:r>
              <a:rPr lang="zh-CN" altLang="en-US" sz="3000" dirty="0">
                <a:latin typeface="Times New Roman" pitchFamily="18" charset="0"/>
                <a:ea typeface="楷体" pitchFamily="49" charset="-122"/>
              </a:rPr>
              <a:t>提供强大的</a:t>
            </a:r>
            <a:r>
              <a:rPr lang="zh-CN" altLang="en-US" sz="3000" dirty="0">
                <a:solidFill>
                  <a:srgbClr val="FF0000"/>
                </a:solidFill>
                <a:latin typeface="Times New Roman" pitchFamily="18" charset="0"/>
                <a:ea typeface="楷体" pitchFamily="49" charset="-122"/>
              </a:rPr>
              <a:t>网络</a:t>
            </a:r>
            <a:r>
              <a:rPr lang="zh-CN" altLang="en-US" sz="3000" dirty="0">
                <a:latin typeface="Times New Roman" pitchFamily="18" charset="0"/>
                <a:ea typeface="楷体" pitchFamily="49" charset="-122"/>
              </a:rPr>
              <a:t>功能，支持</a:t>
            </a:r>
            <a:r>
              <a:rPr lang="en-US" altLang="zh-CN" sz="3000" dirty="0">
                <a:latin typeface="Times New Roman" pitchFamily="18" charset="0"/>
                <a:ea typeface="楷体" pitchFamily="49" charset="-122"/>
              </a:rPr>
              <a:t>TCP/IP</a:t>
            </a:r>
            <a:r>
              <a:rPr lang="zh-CN" altLang="en-US" sz="3000" dirty="0">
                <a:latin typeface="Times New Roman" pitchFamily="18" charset="0"/>
                <a:ea typeface="楷体" pitchFamily="49" charset="-122"/>
              </a:rPr>
              <a:t>及其他协议，提供   </a:t>
            </a:r>
            <a:r>
              <a:rPr lang="en-US" altLang="zh-CN" sz="3000" dirty="0">
                <a:latin typeface="Times New Roman" pitchFamily="18" charset="0"/>
                <a:ea typeface="楷体" pitchFamily="49" charset="-122"/>
              </a:rPr>
              <a:t>TCP/UDP/IP/PPP</a:t>
            </a:r>
            <a:r>
              <a:rPr lang="zh-CN" altLang="en-US" sz="3000" dirty="0">
                <a:latin typeface="Times New Roman" pitchFamily="18" charset="0"/>
                <a:ea typeface="楷体" pitchFamily="49" charset="-122"/>
              </a:rPr>
              <a:t>支持及统一的</a:t>
            </a:r>
            <a:r>
              <a:rPr lang="en-US" altLang="zh-CN" sz="3000" dirty="0">
                <a:latin typeface="Times New Roman" pitchFamily="18" charset="0"/>
                <a:ea typeface="楷体" pitchFamily="49" charset="-122"/>
              </a:rPr>
              <a:t>MAC</a:t>
            </a:r>
            <a:r>
              <a:rPr lang="zh-CN" altLang="en-US" sz="3000" dirty="0">
                <a:latin typeface="Times New Roman" pitchFamily="18" charset="0"/>
                <a:ea typeface="楷体" pitchFamily="49" charset="-122"/>
              </a:rPr>
              <a:t>访问层接口，为各种移动计算设备预留接口。</a:t>
            </a:r>
            <a:endParaRPr lang="en-US" altLang="zh-CN" sz="3000" dirty="0">
              <a:latin typeface="Times New Roman" pitchFamily="18" charset="0"/>
              <a:ea typeface="楷体" pitchFamily="49" charset="-122"/>
            </a:endParaRPr>
          </a:p>
          <a:p>
            <a:endParaRPr lang="zh-CN" altLang="en-US" sz="3000" dirty="0">
              <a:latin typeface="Tw Cen MT" pitchFamily="34" charset="0"/>
              <a:ea typeface="华文仿宋" pitchFamily="2" charset="-122"/>
              <a:cs typeface="Times New Roman" pitchFamily="18" charset="0"/>
            </a:endParaRPr>
          </a:p>
        </p:txBody>
      </p:sp>
      <p:pic>
        <p:nvPicPr>
          <p:cNvPr id="66563" name="图片 1"/>
          <p:cNvPicPr>
            <a:picLocks noChangeAspect="1"/>
          </p:cNvPicPr>
          <p:nvPr/>
        </p:nvPicPr>
        <p:blipFill>
          <a:blip r:embed="rId2"/>
          <a:srcRect/>
          <a:stretch>
            <a:fillRect/>
          </a:stretch>
        </p:blipFill>
        <p:spPr bwMode="auto">
          <a:xfrm>
            <a:off x="1352972" y="489315"/>
            <a:ext cx="547688" cy="858838"/>
          </a:xfrm>
          <a:prstGeom prst="rect">
            <a:avLst/>
          </a:prstGeom>
          <a:noFill/>
          <a:ln w="9525">
            <a:noFill/>
            <a:miter lim="800000"/>
            <a:headEnd/>
            <a:tailEnd/>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矩形 1"/>
          <p:cNvSpPr>
            <a:spLocks noChangeArrowheads="1"/>
          </p:cNvSpPr>
          <p:nvPr/>
        </p:nvSpPr>
        <p:spPr bwMode="auto">
          <a:xfrm>
            <a:off x="1559496" y="1305341"/>
            <a:ext cx="9217148" cy="4247317"/>
          </a:xfrm>
          <a:prstGeom prst="rect">
            <a:avLst/>
          </a:prstGeom>
          <a:noFill/>
          <a:ln w="9525">
            <a:noFill/>
            <a:miter lim="800000"/>
            <a:headEnd/>
            <a:tailEnd/>
          </a:ln>
        </p:spPr>
        <p:txBody>
          <a:bodyPr wrap="square">
            <a:spAutoFit/>
          </a:bodyPr>
          <a:lstStyle/>
          <a:p>
            <a:pPr>
              <a:buClr>
                <a:srgbClr val="3891A7"/>
              </a:buClr>
            </a:pPr>
            <a:r>
              <a:rPr lang="zh-CN" altLang="en-US" sz="3000" dirty="0">
                <a:solidFill>
                  <a:srgbClr val="FF0000"/>
                </a:solidFill>
                <a:latin typeface="Times New Roman" pitchFamily="18" charset="0"/>
                <a:ea typeface="楷体" pitchFamily="49" charset="-122"/>
                <a:cs typeface="Times New Roman" pitchFamily="18" charset="0"/>
              </a:rPr>
              <a:t>（</a:t>
            </a:r>
            <a:r>
              <a:rPr lang="en-US" altLang="zh-CN" sz="3000" dirty="0">
                <a:solidFill>
                  <a:srgbClr val="FF0000"/>
                </a:solidFill>
                <a:latin typeface="Times New Roman" pitchFamily="18" charset="0"/>
                <a:ea typeface="楷体" pitchFamily="49" charset="-122"/>
                <a:cs typeface="Times New Roman" pitchFamily="18" charset="0"/>
              </a:rPr>
              <a:t>6</a:t>
            </a:r>
            <a:r>
              <a:rPr lang="zh-CN" altLang="en-US" sz="3000" dirty="0">
                <a:solidFill>
                  <a:srgbClr val="FF0000"/>
                </a:solidFill>
                <a:latin typeface="Times New Roman" pitchFamily="18" charset="0"/>
                <a:ea typeface="楷体" pitchFamily="49" charset="-122"/>
                <a:cs typeface="Times New Roman" pitchFamily="18" charset="0"/>
              </a:rPr>
              <a:t>）</a:t>
            </a:r>
            <a:r>
              <a:rPr lang="zh-CN" altLang="en-US" sz="3000" dirty="0">
                <a:solidFill>
                  <a:srgbClr val="000000"/>
                </a:solidFill>
                <a:latin typeface="Times New Roman" pitchFamily="18" charset="0"/>
                <a:ea typeface="楷体" pitchFamily="49" charset="-122"/>
                <a:cs typeface="Times New Roman" pitchFamily="18" charset="0"/>
              </a:rPr>
              <a:t>强</a:t>
            </a:r>
            <a:r>
              <a:rPr lang="zh-CN" altLang="en-US" sz="3000" dirty="0">
                <a:solidFill>
                  <a:srgbClr val="FF0000"/>
                </a:solidFill>
                <a:latin typeface="Times New Roman" pitchFamily="18" charset="0"/>
                <a:ea typeface="楷体" pitchFamily="49" charset="-122"/>
                <a:cs typeface="Times New Roman" pitchFamily="18" charset="0"/>
              </a:rPr>
              <a:t>稳定性</a:t>
            </a:r>
            <a:r>
              <a:rPr lang="zh-CN" altLang="en-US" sz="3000" dirty="0">
                <a:solidFill>
                  <a:srgbClr val="000000"/>
                </a:solidFill>
                <a:latin typeface="Times New Roman" pitchFamily="18" charset="0"/>
                <a:ea typeface="楷体" pitchFamily="49" charset="-122"/>
                <a:cs typeface="Times New Roman" pitchFamily="18" charset="0"/>
              </a:rPr>
              <a:t>，弱交互性。嵌入式系统一旦开始运行就不需要用户过多地干预，这就要负责系统管理的</a:t>
            </a:r>
            <a:r>
              <a:rPr lang="en-US" altLang="zh-CN" sz="3000" dirty="0">
                <a:solidFill>
                  <a:srgbClr val="000000"/>
                </a:solidFill>
                <a:latin typeface="Times New Roman" pitchFamily="18" charset="0"/>
                <a:ea typeface="楷体" pitchFamily="49" charset="-122"/>
                <a:cs typeface="Times New Roman" pitchFamily="18" charset="0"/>
              </a:rPr>
              <a:t>EOS</a:t>
            </a:r>
            <a:r>
              <a:rPr lang="zh-CN" altLang="en-US" sz="3000" dirty="0">
                <a:solidFill>
                  <a:srgbClr val="000000"/>
                </a:solidFill>
                <a:latin typeface="Times New Roman" pitchFamily="18" charset="0"/>
                <a:ea typeface="楷体" pitchFamily="49" charset="-122"/>
                <a:cs typeface="Times New Roman" pitchFamily="18" charset="0"/>
              </a:rPr>
              <a:t>具有较强的稳定性。嵌入式操作系统的用户接口通过系统调用命令向用户程序提供服务。</a:t>
            </a:r>
            <a:endParaRPr lang="en-US" altLang="zh-CN" sz="3000" dirty="0">
              <a:solidFill>
                <a:srgbClr val="000000"/>
              </a:solidFill>
              <a:latin typeface="Times New Roman" pitchFamily="18" charset="0"/>
              <a:ea typeface="楷体" pitchFamily="49" charset="-122"/>
              <a:cs typeface="Times New Roman" pitchFamily="18" charset="0"/>
            </a:endParaRPr>
          </a:p>
          <a:p>
            <a:pPr>
              <a:buClr>
                <a:srgbClr val="3891A7"/>
              </a:buClr>
            </a:pPr>
            <a:endParaRPr lang="en-US" altLang="zh-CN" sz="3000" dirty="0">
              <a:solidFill>
                <a:srgbClr val="000000"/>
              </a:solidFill>
              <a:latin typeface="Times New Roman" pitchFamily="18" charset="0"/>
              <a:ea typeface="楷体" pitchFamily="49" charset="-122"/>
              <a:cs typeface="Times New Roman" pitchFamily="18" charset="0"/>
            </a:endParaRPr>
          </a:p>
          <a:p>
            <a:pPr>
              <a:buClr>
                <a:srgbClr val="3891A7"/>
              </a:buClr>
            </a:pPr>
            <a:r>
              <a:rPr lang="zh-CN" altLang="en-US" sz="3000" dirty="0">
                <a:solidFill>
                  <a:srgbClr val="FF0000"/>
                </a:solidFill>
                <a:latin typeface="Times New Roman" pitchFamily="18" charset="0"/>
                <a:ea typeface="楷体" pitchFamily="49" charset="-122"/>
                <a:cs typeface="Times New Roman" pitchFamily="18" charset="0"/>
              </a:rPr>
              <a:t>（</a:t>
            </a:r>
            <a:r>
              <a:rPr lang="en-US" altLang="zh-CN" sz="3000" dirty="0">
                <a:solidFill>
                  <a:srgbClr val="FF0000"/>
                </a:solidFill>
                <a:latin typeface="Times New Roman" pitchFamily="18" charset="0"/>
                <a:ea typeface="楷体" pitchFamily="49" charset="-122"/>
                <a:cs typeface="Times New Roman" pitchFamily="18" charset="0"/>
              </a:rPr>
              <a:t>7</a:t>
            </a:r>
            <a:r>
              <a:rPr lang="zh-CN" altLang="en-US" sz="3000" dirty="0">
                <a:solidFill>
                  <a:srgbClr val="FF0000"/>
                </a:solidFill>
                <a:latin typeface="Times New Roman" pitchFamily="18" charset="0"/>
                <a:ea typeface="楷体" pitchFamily="49" charset="-122"/>
                <a:cs typeface="Times New Roman" pitchFamily="18" charset="0"/>
              </a:rPr>
              <a:t>）固化代码</a:t>
            </a:r>
            <a:r>
              <a:rPr lang="zh-CN" altLang="en-US" sz="3000" dirty="0">
                <a:solidFill>
                  <a:srgbClr val="000000"/>
                </a:solidFill>
                <a:latin typeface="Times New Roman" pitchFamily="18" charset="0"/>
                <a:ea typeface="楷体" pitchFamily="49" charset="-122"/>
                <a:cs typeface="Times New Roman" pitchFamily="18" charset="0"/>
              </a:rPr>
              <a:t>。在嵌入系统中，嵌入式操作系统和应用软件被固化在嵌入式系统计算机的</a:t>
            </a:r>
            <a:r>
              <a:rPr lang="en-US" altLang="zh-CN" sz="3000" dirty="0">
                <a:solidFill>
                  <a:srgbClr val="000000"/>
                </a:solidFill>
                <a:latin typeface="Times New Roman" pitchFamily="18" charset="0"/>
                <a:ea typeface="楷体" pitchFamily="49" charset="-122"/>
                <a:cs typeface="Times New Roman" pitchFamily="18" charset="0"/>
              </a:rPr>
              <a:t>ROM</a:t>
            </a:r>
            <a:r>
              <a:rPr lang="zh-CN" altLang="en-US" sz="3000" dirty="0">
                <a:solidFill>
                  <a:srgbClr val="000000"/>
                </a:solidFill>
                <a:latin typeface="Times New Roman" pitchFamily="18" charset="0"/>
                <a:ea typeface="楷体" pitchFamily="49" charset="-122"/>
                <a:cs typeface="Times New Roman" pitchFamily="18" charset="0"/>
              </a:rPr>
              <a:t>中。</a:t>
            </a:r>
            <a:endParaRPr lang="en-US" altLang="zh-CN" sz="3000" dirty="0">
              <a:solidFill>
                <a:srgbClr val="000000"/>
              </a:solidFill>
              <a:latin typeface="Times New Roman" pitchFamily="18" charset="0"/>
              <a:ea typeface="楷体" pitchFamily="49" charset="-122"/>
              <a:cs typeface="Times New Roman" pitchFamily="18" charset="0"/>
            </a:endParaRPr>
          </a:p>
          <a:p>
            <a:pPr>
              <a:buClr>
                <a:srgbClr val="3891A7"/>
              </a:buClr>
            </a:pPr>
            <a:endParaRPr lang="zh-CN" altLang="en-US" sz="3000" dirty="0">
              <a:solidFill>
                <a:srgbClr val="000000"/>
              </a:solidFill>
              <a:latin typeface="Times New Roman" pitchFamily="18" charset="0"/>
              <a:ea typeface="楷体" pitchFamily="49" charset="-122"/>
              <a:cs typeface="Times New Roman" pitchFamily="18" charset="0"/>
            </a:endParaRPr>
          </a:p>
          <a:p>
            <a:pPr>
              <a:buClr>
                <a:srgbClr val="3891A7"/>
              </a:buClr>
            </a:pPr>
            <a:r>
              <a:rPr lang="zh-CN" altLang="en-US" sz="3000" dirty="0">
                <a:solidFill>
                  <a:srgbClr val="FF0000"/>
                </a:solidFill>
                <a:latin typeface="Times New Roman" pitchFamily="18" charset="0"/>
                <a:ea typeface="楷体" pitchFamily="49" charset="-122"/>
                <a:cs typeface="Times New Roman" pitchFamily="18" charset="0"/>
              </a:rPr>
              <a:t>（</a:t>
            </a:r>
            <a:r>
              <a:rPr lang="en-US" altLang="zh-CN" sz="3000" dirty="0">
                <a:solidFill>
                  <a:srgbClr val="FF0000"/>
                </a:solidFill>
                <a:latin typeface="Times New Roman" pitchFamily="18" charset="0"/>
                <a:ea typeface="楷体" pitchFamily="49" charset="-122"/>
                <a:cs typeface="Times New Roman" pitchFamily="18" charset="0"/>
              </a:rPr>
              <a:t>8</a:t>
            </a:r>
            <a:r>
              <a:rPr lang="zh-CN" altLang="en-US" sz="3000" dirty="0">
                <a:solidFill>
                  <a:srgbClr val="FF0000"/>
                </a:solidFill>
                <a:latin typeface="Times New Roman" pitchFamily="18" charset="0"/>
                <a:ea typeface="楷体" pitchFamily="49" charset="-122"/>
                <a:cs typeface="Times New Roman" pitchFamily="18" charset="0"/>
              </a:rPr>
              <a:t>）</a:t>
            </a:r>
            <a:r>
              <a:rPr lang="zh-CN" altLang="en-US" sz="3000" dirty="0">
                <a:solidFill>
                  <a:srgbClr val="000000"/>
                </a:solidFill>
                <a:latin typeface="Times New Roman" pitchFamily="18" charset="0"/>
                <a:ea typeface="楷体" pitchFamily="49" charset="-122"/>
                <a:cs typeface="Times New Roman" pitchFamily="18" charset="0"/>
              </a:rPr>
              <a:t>更好的硬件适应性，也就是良好的</a:t>
            </a:r>
            <a:r>
              <a:rPr lang="zh-CN" altLang="en-US" sz="3000" dirty="0">
                <a:solidFill>
                  <a:srgbClr val="FF0000"/>
                </a:solidFill>
                <a:latin typeface="Times New Roman" pitchFamily="18" charset="0"/>
                <a:ea typeface="楷体" pitchFamily="49" charset="-122"/>
                <a:cs typeface="Times New Roman" pitchFamily="18" charset="0"/>
              </a:rPr>
              <a:t>移植性</a:t>
            </a:r>
            <a:r>
              <a:rPr lang="zh-CN" altLang="en-US" sz="3000" dirty="0">
                <a:solidFill>
                  <a:srgbClr val="000000"/>
                </a:solidFill>
                <a:latin typeface="Times New Roman" pitchFamily="18" charset="0"/>
                <a:ea typeface="楷体" pitchFamily="49" charset="-122"/>
                <a:cs typeface="Times New Roman" pitchFamily="18" charset="0"/>
              </a:rPr>
              <a:t>。</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09" name="图片 1"/>
          <p:cNvPicPr>
            <a:picLocks noChangeAspect="1"/>
          </p:cNvPicPr>
          <p:nvPr/>
        </p:nvPicPr>
        <p:blipFill>
          <a:blip r:embed="rId2"/>
          <a:srcRect/>
          <a:stretch>
            <a:fillRect/>
          </a:stretch>
        </p:blipFill>
        <p:spPr bwMode="auto">
          <a:xfrm>
            <a:off x="2165350" y="1590675"/>
            <a:ext cx="547688" cy="858838"/>
          </a:xfrm>
          <a:prstGeom prst="rect">
            <a:avLst/>
          </a:prstGeom>
          <a:noFill/>
          <a:ln w="9525">
            <a:noFill/>
            <a:miter lim="800000"/>
            <a:headEnd/>
            <a:tailEnd/>
          </a:ln>
        </p:spPr>
      </p:pic>
      <p:sp>
        <p:nvSpPr>
          <p:cNvPr id="68610" name="矩形 2"/>
          <p:cNvSpPr>
            <a:spLocks noChangeArrowheads="1"/>
          </p:cNvSpPr>
          <p:nvPr/>
        </p:nvSpPr>
        <p:spPr bwMode="auto">
          <a:xfrm>
            <a:off x="2713043" y="1554165"/>
            <a:ext cx="4434227" cy="553998"/>
          </a:xfrm>
          <a:prstGeom prst="rect">
            <a:avLst/>
          </a:prstGeom>
          <a:noFill/>
          <a:ln w="9525">
            <a:noFill/>
            <a:miter lim="800000"/>
            <a:headEnd/>
            <a:tailEnd/>
          </a:ln>
        </p:spPr>
        <p:txBody>
          <a:bodyPr wrap="none">
            <a:spAutoFit/>
          </a:bodyPr>
          <a:lstStyle/>
          <a:p>
            <a:r>
              <a:rPr lang="zh-CN" altLang="en-US" sz="3000" b="1">
                <a:solidFill>
                  <a:srgbClr val="00B0F0"/>
                </a:solidFill>
                <a:latin typeface="楷体" pitchFamily="49" charset="-122"/>
                <a:ea typeface="楷体" pitchFamily="49" charset="-122"/>
              </a:rPr>
              <a:t>典型嵌入式操作系统举例</a:t>
            </a:r>
            <a:endParaRPr lang="en-US" altLang="zh-CN" sz="3000" b="1">
              <a:solidFill>
                <a:srgbClr val="00B0F0"/>
              </a:solidFill>
              <a:latin typeface="楷体" pitchFamily="49" charset="-122"/>
              <a:ea typeface="楷体" pitchFamily="49" charset="-122"/>
            </a:endParaRPr>
          </a:p>
        </p:txBody>
      </p:sp>
      <p:sp>
        <p:nvSpPr>
          <p:cNvPr id="68611" name="矩形 3"/>
          <p:cNvSpPr>
            <a:spLocks noChangeArrowheads="1"/>
          </p:cNvSpPr>
          <p:nvPr/>
        </p:nvSpPr>
        <p:spPr bwMode="auto">
          <a:xfrm>
            <a:off x="2351088" y="2519365"/>
            <a:ext cx="8355012" cy="1200329"/>
          </a:xfrm>
          <a:prstGeom prst="rect">
            <a:avLst/>
          </a:prstGeom>
          <a:noFill/>
          <a:ln w="9525">
            <a:noFill/>
            <a:miter lim="800000"/>
            <a:headEnd/>
            <a:tailEnd/>
          </a:ln>
        </p:spPr>
        <p:txBody>
          <a:bodyPr>
            <a:spAutoFit/>
          </a:bodyPr>
          <a:lstStyle/>
          <a:p>
            <a:r>
              <a:rPr lang="zh-CN" altLang="en-US" sz="2400" dirty="0">
                <a:solidFill>
                  <a:srgbClr val="000000"/>
                </a:solidFill>
                <a:latin typeface="楷体" pitchFamily="49" charset="-122"/>
                <a:ea typeface="楷体" pitchFamily="49" charset="-122"/>
              </a:rPr>
              <a:t>     典型嵌入式操作系统主要包括</a:t>
            </a:r>
            <a:r>
              <a:rPr lang="en-US" altLang="zh-CN" sz="2400" dirty="0">
                <a:solidFill>
                  <a:srgbClr val="FF0000"/>
                </a:solidFill>
                <a:latin typeface="Times New Roman" pitchFamily="18" charset="0"/>
                <a:ea typeface="楷体" pitchFamily="49" charset="-122"/>
                <a:cs typeface="Times New Roman" pitchFamily="18" charset="0"/>
              </a:rPr>
              <a:t>Linux</a:t>
            </a:r>
            <a:r>
              <a:rPr lang="zh-CN" altLang="en-US" sz="2400" dirty="0">
                <a:solidFill>
                  <a:srgbClr val="000000"/>
                </a:solidFill>
                <a:latin typeface="Times New Roman" pitchFamily="18" charset="0"/>
                <a:ea typeface="楷体" pitchFamily="49" charset="-122"/>
                <a:cs typeface="Times New Roman" pitchFamily="18" charset="0"/>
              </a:rPr>
              <a:t>、</a:t>
            </a:r>
            <a:r>
              <a:rPr lang="el-GR" altLang="zh-CN" sz="2400" dirty="0">
                <a:solidFill>
                  <a:srgbClr val="000000"/>
                </a:solidFill>
                <a:latin typeface="Times New Roman" pitchFamily="18" charset="0"/>
                <a:ea typeface="楷体" pitchFamily="49" charset="-122"/>
                <a:cs typeface="Times New Roman" pitchFamily="18" charset="0"/>
              </a:rPr>
              <a:t>μ</a:t>
            </a:r>
            <a:r>
              <a:rPr lang="en-US" altLang="zh-CN" sz="2400" dirty="0">
                <a:solidFill>
                  <a:srgbClr val="000000"/>
                </a:solidFill>
                <a:latin typeface="Times New Roman" pitchFamily="18" charset="0"/>
                <a:ea typeface="楷体" pitchFamily="49" charset="-122"/>
                <a:cs typeface="Times New Roman" pitchFamily="18" charset="0"/>
              </a:rPr>
              <a:t>C/OS</a:t>
            </a:r>
            <a:r>
              <a:rPr lang="zh-CN" altLang="en-US" sz="2400" dirty="0">
                <a:solidFill>
                  <a:srgbClr val="000000"/>
                </a:solidFill>
                <a:latin typeface="Times New Roman" pitchFamily="18" charset="0"/>
                <a:ea typeface="楷体" pitchFamily="49" charset="-122"/>
                <a:cs typeface="Times New Roman" pitchFamily="18" charset="0"/>
              </a:rPr>
              <a:t>、</a:t>
            </a:r>
            <a:r>
              <a:rPr lang="el-GR" altLang="zh-CN" sz="2400" dirty="0">
                <a:solidFill>
                  <a:srgbClr val="000000"/>
                </a:solidFill>
                <a:latin typeface="Times New Roman" pitchFamily="18" charset="0"/>
                <a:ea typeface="楷体" pitchFamily="49" charset="-122"/>
                <a:cs typeface="Times New Roman" pitchFamily="18" charset="0"/>
              </a:rPr>
              <a:t>μ</a:t>
            </a:r>
            <a:r>
              <a:rPr lang="en-US" altLang="zh-CN" sz="2400" noProof="1">
                <a:solidFill>
                  <a:srgbClr val="000000"/>
                </a:solidFill>
                <a:latin typeface="Times New Roman" pitchFamily="18" charset="0"/>
                <a:ea typeface="楷体" pitchFamily="49" charset="-122"/>
                <a:cs typeface="Times New Roman" pitchFamily="18" charset="0"/>
              </a:rPr>
              <a:t>Tenux</a:t>
            </a:r>
            <a:r>
              <a:rPr lang="zh-CN" altLang="en-US" sz="2400" dirty="0">
                <a:solidFill>
                  <a:srgbClr val="000000"/>
                </a:solidFill>
                <a:latin typeface="Times New Roman" pitchFamily="18" charset="0"/>
                <a:ea typeface="楷体" pitchFamily="49" charset="-122"/>
                <a:cs typeface="Times New Roman" pitchFamily="18" charset="0"/>
              </a:rPr>
              <a:t>、</a:t>
            </a:r>
            <a:r>
              <a:rPr lang="en-US" altLang="zh-CN" sz="2400" dirty="0">
                <a:solidFill>
                  <a:srgbClr val="000000"/>
                </a:solidFill>
                <a:latin typeface="Times New Roman" pitchFamily="18" charset="0"/>
                <a:ea typeface="楷体" pitchFamily="49" charset="-122"/>
                <a:cs typeface="Times New Roman" pitchFamily="18" charset="0"/>
              </a:rPr>
              <a:t>Windows </a:t>
            </a:r>
            <a:r>
              <a:rPr lang="en-US" altLang="zh-CN" sz="2400" noProof="1">
                <a:solidFill>
                  <a:srgbClr val="000000"/>
                </a:solidFill>
                <a:latin typeface="Times New Roman" pitchFamily="18" charset="0"/>
                <a:ea typeface="楷体" pitchFamily="49" charset="-122"/>
                <a:cs typeface="Times New Roman" pitchFamily="18" charset="0"/>
              </a:rPr>
              <a:t>Embedded“Quebec”</a:t>
            </a:r>
            <a:r>
              <a:rPr lang="en-US" altLang="en-US" sz="2400" noProof="1">
                <a:solidFill>
                  <a:srgbClr val="000000"/>
                </a:solidFill>
                <a:latin typeface="Times New Roman" pitchFamily="18" charset="0"/>
                <a:ea typeface="楷体" pitchFamily="49" charset="-122"/>
                <a:cs typeface="Times New Roman" pitchFamily="18" charset="0"/>
              </a:rPr>
              <a:t>、</a:t>
            </a:r>
            <a:r>
              <a:rPr lang="en-US" altLang="zh-CN" sz="2400" noProof="1">
                <a:solidFill>
                  <a:srgbClr val="000000"/>
                </a:solidFill>
                <a:latin typeface="Times New Roman" pitchFamily="18" charset="0"/>
                <a:ea typeface="楷体" pitchFamily="49" charset="-122"/>
                <a:cs typeface="Times New Roman" pitchFamily="18" charset="0"/>
              </a:rPr>
              <a:t>VxWorks</a:t>
            </a:r>
            <a:r>
              <a:rPr lang="zh-CN" altLang="en-US" sz="2400" dirty="0">
                <a:solidFill>
                  <a:srgbClr val="000000"/>
                </a:solidFill>
                <a:latin typeface="Times New Roman" pitchFamily="18" charset="0"/>
                <a:ea typeface="楷体" pitchFamily="49" charset="-122"/>
                <a:cs typeface="Times New Roman" pitchFamily="18" charset="0"/>
              </a:rPr>
              <a:t>、</a:t>
            </a:r>
            <a:r>
              <a:rPr lang="en-US" altLang="zh-CN" sz="2400" dirty="0">
                <a:solidFill>
                  <a:srgbClr val="000000"/>
                </a:solidFill>
                <a:latin typeface="Times New Roman" pitchFamily="18" charset="0"/>
                <a:ea typeface="楷体" pitchFamily="49" charset="-122"/>
                <a:cs typeface="Times New Roman" pitchFamily="18" charset="0"/>
              </a:rPr>
              <a:t>Free RTOS</a:t>
            </a:r>
            <a:r>
              <a:rPr lang="zh-CN" altLang="en-US" sz="2400" dirty="0">
                <a:solidFill>
                  <a:srgbClr val="000000"/>
                </a:solidFill>
                <a:latin typeface="Times New Roman" pitchFamily="18" charset="0"/>
                <a:ea typeface="楷体" pitchFamily="49" charset="-122"/>
                <a:cs typeface="Times New Roman" pitchFamily="18" charset="0"/>
              </a:rPr>
              <a:t>、苹果</a:t>
            </a:r>
            <a:r>
              <a:rPr lang="en-US" altLang="zh-CN" sz="2400" dirty="0">
                <a:solidFill>
                  <a:srgbClr val="000000"/>
                </a:solidFill>
                <a:latin typeface="Times New Roman" pitchFamily="18" charset="0"/>
                <a:ea typeface="楷体" pitchFamily="49" charset="-122"/>
                <a:cs typeface="Times New Roman" pitchFamily="18" charset="0"/>
              </a:rPr>
              <a:t>iOS</a:t>
            </a:r>
            <a:r>
              <a:rPr lang="zh-CN" altLang="en-US" sz="2400" dirty="0">
                <a:solidFill>
                  <a:srgbClr val="000000"/>
                </a:solidFill>
                <a:latin typeface="Times New Roman" pitchFamily="18" charset="0"/>
                <a:ea typeface="楷体" pitchFamily="49" charset="-122"/>
                <a:cs typeface="Times New Roman" pitchFamily="18" charset="0"/>
              </a:rPr>
              <a:t>、</a:t>
            </a:r>
            <a:r>
              <a:rPr lang="en-US" altLang="zh-CN" sz="2400" dirty="0">
                <a:solidFill>
                  <a:srgbClr val="000000"/>
                </a:solidFill>
                <a:latin typeface="Times New Roman" pitchFamily="18" charset="0"/>
                <a:ea typeface="楷体" pitchFamily="49" charset="-122"/>
                <a:cs typeface="Times New Roman" pitchFamily="18" charset="0"/>
              </a:rPr>
              <a:t>Android</a:t>
            </a:r>
            <a:r>
              <a:rPr lang="zh-CN" altLang="en-US" sz="2400" dirty="0">
                <a:solidFill>
                  <a:srgbClr val="000000"/>
                </a:solidFill>
                <a:latin typeface="Times New Roman" pitchFamily="18" charset="0"/>
                <a:ea typeface="楷体" pitchFamily="49" charset="-122"/>
                <a:cs typeface="Times New Roman" pitchFamily="18" charset="0"/>
              </a:rPr>
              <a:t>。</a:t>
            </a:r>
            <a:endParaRPr lang="zh-CN" altLang="en-US" dirty="0">
              <a:solidFill>
                <a:srgbClr val="000000"/>
              </a:solidFill>
              <a:latin typeface="Tw Cen MT" pitchFamily="34" charset="0"/>
              <a:ea typeface="华文仿宋" pitchFamily="2"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文本框 6"/>
          <p:cNvSpPr txBox="1">
            <a:spLocks noChangeArrowheads="1"/>
          </p:cNvSpPr>
          <p:nvPr/>
        </p:nvSpPr>
        <p:spPr bwMode="auto">
          <a:xfrm>
            <a:off x="1365254" y="1011241"/>
            <a:ext cx="1262063" cy="492443"/>
          </a:xfrm>
          <a:prstGeom prst="rect">
            <a:avLst/>
          </a:prstGeom>
          <a:noFill/>
          <a:ln w="9525">
            <a:noFill/>
            <a:miter lim="800000"/>
            <a:headEnd/>
            <a:tailEnd/>
          </a:ln>
        </p:spPr>
        <p:txBody>
          <a:bodyPr>
            <a:spAutoFit/>
          </a:bodyPr>
          <a:lstStyle/>
          <a:p>
            <a:r>
              <a:rPr lang="en-US" altLang="zh-CN" sz="2600">
                <a:solidFill>
                  <a:srgbClr val="000000"/>
                </a:solidFill>
                <a:latin typeface="Times New Roman" pitchFamily="18" charset="0"/>
                <a:ea typeface="楷体" pitchFamily="49" charset="-122"/>
                <a:cs typeface="Times New Roman" pitchFamily="18" charset="0"/>
              </a:rPr>
              <a:t> </a:t>
            </a:r>
            <a:r>
              <a:rPr lang="en-US" altLang="zh-CN" sz="2600" b="1">
                <a:solidFill>
                  <a:srgbClr val="FF0000"/>
                </a:solidFill>
                <a:latin typeface="Times New Roman" pitchFamily="18" charset="0"/>
                <a:ea typeface="楷体" pitchFamily="49" charset="-122"/>
                <a:cs typeface="Times New Roman" pitchFamily="18" charset="0"/>
              </a:rPr>
              <a:t>Linux:</a:t>
            </a:r>
            <a:endParaRPr lang="zh-CN" altLang="en-US" sz="2600" b="1">
              <a:solidFill>
                <a:srgbClr val="FF0000"/>
              </a:solidFill>
              <a:latin typeface="Tw Cen MT" pitchFamily="34" charset="0"/>
              <a:ea typeface="华文仿宋" pitchFamily="2" charset="-122"/>
              <a:cs typeface="Times New Roman" pitchFamily="18" charset="0"/>
            </a:endParaRPr>
          </a:p>
        </p:txBody>
      </p:sp>
      <p:sp>
        <p:nvSpPr>
          <p:cNvPr id="8" name="文本框 7"/>
          <p:cNvSpPr txBox="1"/>
          <p:nvPr/>
        </p:nvSpPr>
        <p:spPr>
          <a:xfrm>
            <a:off x="1709738" y="1700214"/>
            <a:ext cx="8850312" cy="3908891"/>
          </a:xfrm>
          <a:prstGeom prst="rect">
            <a:avLst/>
          </a:prstGeom>
          <a:noFill/>
        </p:spPr>
        <p:txBody>
          <a:bodyPr>
            <a:spAutoFit/>
          </a:bodyPr>
          <a:lstStyle/>
          <a:p>
            <a:pPr marL="342908" indent="-342908" fontAlgn="auto">
              <a:lnSpc>
                <a:spcPts val="3000"/>
              </a:lnSpc>
              <a:spcBef>
                <a:spcPts val="0"/>
              </a:spcBef>
              <a:spcAft>
                <a:spcPts val="0"/>
              </a:spcAft>
              <a:buClr>
                <a:schemeClr val="accent1"/>
              </a:buClr>
              <a:buFont typeface="Wingdings" panose="05000000000000000000" pitchFamily="2" charset="2"/>
              <a:buChar char="Ø"/>
              <a:defRPr/>
            </a:pP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在所有的操作系统中，</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Linux</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是发展最快、应用最广泛的系统之一。</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Linux</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本身的种种特性使其成为嵌入式开发的首选。</a:t>
            </a:r>
            <a:endParaRPr lang="en-US" altLang="zh-CN" sz="2300" dirty="0">
              <a:latin typeface="Times New Roman" panose="02020603050405020304" pitchFamily="18" charset="0"/>
              <a:ea typeface="楷体" panose="02010609060101010101" pitchFamily="49" charset="-122"/>
              <a:cs typeface="Times New Roman" panose="02020603050405020304" pitchFamily="18" charset="0"/>
            </a:endParaRPr>
          </a:p>
          <a:p>
            <a:pPr fontAlgn="auto">
              <a:lnSpc>
                <a:spcPts val="3000"/>
              </a:lnSpc>
              <a:spcBef>
                <a:spcPts val="0"/>
              </a:spcBef>
              <a:spcAft>
                <a:spcPts val="0"/>
              </a:spcAft>
              <a:buClr>
                <a:schemeClr val="accent1"/>
              </a:buClr>
              <a:defRPr/>
            </a:pPr>
            <a:endParaRPr lang="en-US" altLang="zh-CN" sz="23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lnSpc>
                <a:spcPts val="3000"/>
              </a:lnSpc>
              <a:spcBef>
                <a:spcPts val="0"/>
              </a:spcBef>
              <a:spcAft>
                <a:spcPts val="0"/>
              </a:spcAft>
              <a:buClr>
                <a:schemeClr val="accent1"/>
              </a:buClr>
              <a:buFont typeface="Wingdings" panose="05000000000000000000" pitchFamily="2" charset="2"/>
              <a:buChar char="Ø"/>
              <a:defRPr/>
            </a:pP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嵌入式</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Linux</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技术具有支持多数硬件平台、按应用要求可定制系统等特性，已成为嵌入式市场的主流。</a:t>
            </a:r>
          </a:p>
          <a:p>
            <a:pPr marL="342908" indent="-342908" fontAlgn="auto">
              <a:lnSpc>
                <a:spcPts val="3000"/>
              </a:lnSpc>
              <a:spcBef>
                <a:spcPts val="0"/>
              </a:spcBef>
              <a:spcAft>
                <a:spcPts val="0"/>
              </a:spcAft>
              <a:buClr>
                <a:schemeClr val="accent1"/>
              </a:buClr>
              <a:buFont typeface="Wingdings" panose="05000000000000000000" pitchFamily="2" charset="2"/>
              <a:buChar char="Ø"/>
              <a:defRPr/>
            </a:pPr>
            <a:endParaRPr lang="en-US" altLang="zh-CN" sz="23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lnSpc>
                <a:spcPts val="3000"/>
              </a:lnSpc>
              <a:spcBef>
                <a:spcPts val="0"/>
              </a:spcBef>
              <a:spcAft>
                <a:spcPts val="0"/>
              </a:spcAft>
              <a:buClr>
                <a:schemeClr val="accent1"/>
              </a:buClr>
              <a:buFont typeface="Wingdings" panose="05000000000000000000" pitchFamily="2" charset="2"/>
              <a:buChar char="Ø"/>
              <a:defRPr/>
            </a:pP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Linux</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已经成为全球第二大操作系统。</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Linux</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发展如此之快的另一个主要原因是产品的成本，</a:t>
            </a:r>
            <a:r>
              <a:rPr lang="zh-CN" altLang="en-US" sz="23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免费</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的</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Linux</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为厂商节约了一大笔开支。</a:t>
            </a:r>
            <a:endParaRPr lang="en-US" altLang="zh-CN" sz="2300" dirty="0">
              <a:latin typeface="Times New Roman" panose="02020603050405020304" pitchFamily="18" charset="0"/>
              <a:ea typeface="楷体" panose="02010609060101010101" pitchFamily="49" charset="-122"/>
              <a:cs typeface="Times New Roman" panose="02020603050405020304" pitchFamily="18" charset="0"/>
            </a:endParaRPr>
          </a:p>
          <a:p>
            <a:pPr fontAlgn="auto">
              <a:lnSpc>
                <a:spcPts val="3000"/>
              </a:lnSpc>
              <a:spcBef>
                <a:spcPts val="0"/>
              </a:spcBef>
              <a:spcAft>
                <a:spcPts val="0"/>
              </a:spcAft>
              <a:buClr>
                <a:schemeClr val="accent1"/>
              </a:buClr>
              <a:defRPr/>
            </a:pPr>
            <a:endParaRPr lang="en-US" altLang="zh-CN" sz="23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lnSpc>
                <a:spcPts val="3000"/>
              </a:lnSpc>
              <a:spcBef>
                <a:spcPts val="0"/>
              </a:spcBef>
              <a:spcAft>
                <a:spcPts val="0"/>
              </a:spcAft>
              <a:buClr>
                <a:schemeClr val="accent1"/>
              </a:buClr>
              <a:buFont typeface="Wingdings" panose="05000000000000000000" pitchFamily="2" charset="2"/>
              <a:buChar char="Ø"/>
              <a:defRPr/>
            </a:pP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目前 </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Linux </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内核的最新版本已经达到</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2.6.xx</a:t>
            </a:r>
            <a:r>
              <a:rPr lang="zh-CN" altLang="en-US" sz="2300" dirty="0">
                <a:latin typeface="Times New Roman" panose="02020603050405020304" pitchFamily="18" charset="0"/>
                <a:ea typeface="楷体" panose="02010609060101010101" pitchFamily="49" charset="-122"/>
                <a:cs typeface="Times New Roman" panose="02020603050405020304" pitchFamily="18" charset="0"/>
              </a:rPr>
              <a:t>。</a:t>
            </a:r>
            <a:endParaRPr lang="en-US" altLang="zh-CN" sz="2300" dirty="0">
              <a:latin typeface="Times New Roman" panose="02020603050405020304" pitchFamily="18" charset="0"/>
              <a:ea typeface="楷体" panose="02010609060101010101" pitchFamily="49" charset="-122"/>
              <a:cs typeface="Times New Roman" panose="02020603050405020304" pitchFamily="18"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文本框 2"/>
          <p:cNvSpPr txBox="1">
            <a:spLocks noChangeArrowheads="1"/>
          </p:cNvSpPr>
          <p:nvPr/>
        </p:nvSpPr>
        <p:spPr bwMode="auto">
          <a:xfrm>
            <a:off x="1558926" y="1484316"/>
            <a:ext cx="1360488" cy="492443"/>
          </a:xfrm>
          <a:prstGeom prst="rect">
            <a:avLst/>
          </a:prstGeom>
          <a:noFill/>
          <a:ln w="9525">
            <a:noFill/>
            <a:miter lim="800000"/>
            <a:headEnd/>
            <a:tailEnd/>
          </a:ln>
        </p:spPr>
        <p:txBody>
          <a:bodyPr>
            <a:spAutoFit/>
          </a:bodyPr>
          <a:lstStyle/>
          <a:p>
            <a:r>
              <a:rPr lang="el-GR" altLang="zh-CN" sz="2600" b="1">
                <a:solidFill>
                  <a:srgbClr val="FF0000"/>
                </a:solidFill>
                <a:latin typeface="Times New Roman" pitchFamily="18" charset="0"/>
                <a:ea typeface="楷体" pitchFamily="49" charset="-122"/>
                <a:cs typeface="Times New Roman" pitchFamily="18" charset="0"/>
              </a:rPr>
              <a:t>μ</a:t>
            </a:r>
            <a:r>
              <a:rPr lang="en-US" altLang="zh-CN" sz="2600" b="1">
                <a:solidFill>
                  <a:srgbClr val="FF0000"/>
                </a:solidFill>
                <a:latin typeface="Times New Roman" pitchFamily="18" charset="0"/>
                <a:ea typeface="楷体" pitchFamily="49" charset="-122"/>
                <a:cs typeface="Times New Roman" pitchFamily="18" charset="0"/>
              </a:rPr>
              <a:t>C/OS:</a:t>
            </a:r>
            <a:endParaRPr lang="zh-CN" altLang="en-US" sz="2600" b="1">
              <a:solidFill>
                <a:srgbClr val="FF0000"/>
              </a:solidFill>
              <a:latin typeface="Tw Cen MT" pitchFamily="34" charset="0"/>
              <a:ea typeface="华文仿宋" pitchFamily="2" charset="-122"/>
              <a:cs typeface="Times New Roman" pitchFamily="18" charset="0"/>
            </a:endParaRPr>
          </a:p>
        </p:txBody>
      </p:sp>
      <p:sp>
        <p:nvSpPr>
          <p:cNvPr id="4" name="矩形 3"/>
          <p:cNvSpPr/>
          <p:nvPr/>
        </p:nvSpPr>
        <p:spPr>
          <a:xfrm>
            <a:off x="1847854" y="2276478"/>
            <a:ext cx="8569325" cy="2923877"/>
          </a:xfrm>
          <a:prstGeom prst="rect">
            <a:avLst/>
          </a:prstGeom>
        </p:spPr>
        <p:txBody>
          <a:bodyPr>
            <a:spAutoFit/>
          </a:bodyPr>
          <a:lstStyle/>
          <a:p>
            <a:pPr marL="342908" indent="-342908" fontAlgn="auto">
              <a:spcBef>
                <a:spcPts val="0"/>
              </a:spcBef>
              <a:spcAft>
                <a:spcPts val="0"/>
              </a:spcAft>
              <a:buClr>
                <a:srgbClr val="3891A7"/>
              </a:buClr>
              <a:buFont typeface="Wingdings" panose="05000000000000000000" pitchFamily="2" charset="2"/>
              <a:buChar char="Ø"/>
              <a:defRPr/>
            </a:pPr>
            <a:r>
              <a:rPr lang="en-US" altLang="zh-CN" sz="2300" dirty="0" err="1">
                <a:solidFill>
                  <a:prstClr val="black"/>
                </a:solidFill>
                <a:latin typeface="Times New Roman" panose="02020603050405020304" pitchFamily="18" charset="0"/>
                <a:ea typeface="楷体" panose="02010609060101010101" pitchFamily="49" charset="-122"/>
                <a:cs typeface="Times New Roman" panose="02020603050405020304" pitchFamily="18" charset="0"/>
              </a:rPr>
              <a:t>μC</a:t>
            </a:r>
            <a:r>
              <a:rPr lang="en-US" altLang="zh-CN" sz="23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/OS</a:t>
            </a:r>
            <a:r>
              <a:rPr lang="zh-CN" altLang="en-US" sz="2300" dirty="0">
                <a:solidFill>
                  <a:prstClr val="black"/>
                </a:solidFill>
                <a:latin typeface="楷体" panose="02010609060101010101" pitchFamily="49" charset="-122"/>
                <a:ea typeface="楷体" panose="02010609060101010101" pitchFamily="49" charset="-122"/>
              </a:rPr>
              <a:t>是一个典型的实时操作系统。该系统从</a:t>
            </a:r>
            <a:r>
              <a:rPr lang="en-US" altLang="zh-CN" sz="23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1992</a:t>
            </a:r>
            <a:r>
              <a:rPr lang="zh-CN" altLang="en-US" sz="2300" dirty="0">
                <a:solidFill>
                  <a:prstClr val="black"/>
                </a:solidFill>
                <a:latin typeface="楷体" panose="02010609060101010101" pitchFamily="49" charset="-122"/>
                <a:ea typeface="楷体" panose="02010609060101010101" pitchFamily="49" charset="-122"/>
              </a:rPr>
              <a:t>年开始发展，目前流行的是第二个版本，即</a:t>
            </a:r>
            <a:r>
              <a:rPr lang="en-US" altLang="zh-CN" sz="2300" noProof="1">
                <a:solidFill>
                  <a:prstClr val="black"/>
                </a:solidFill>
                <a:latin typeface="Times New Roman" panose="02020603050405020304" pitchFamily="18" charset="0"/>
                <a:ea typeface="楷体" panose="02010609060101010101" pitchFamily="49" charset="-122"/>
                <a:cs typeface="Times New Roman" panose="02020603050405020304" pitchFamily="18" charset="0"/>
              </a:rPr>
              <a:t>μC/OSⅡ</a:t>
            </a:r>
            <a:r>
              <a:rPr lang="zh-CN" altLang="en-US" sz="2300" dirty="0">
                <a:solidFill>
                  <a:prstClr val="black"/>
                </a:solidFill>
                <a:latin typeface="楷体" panose="02010609060101010101" pitchFamily="49" charset="-122"/>
                <a:ea typeface="楷体" panose="02010609060101010101" pitchFamily="49" charset="-122"/>
              </a:rPr>
              <a:t>。</a:t>
            </a:r>
          </a:p>
          <a:p>
            <a:pPr marL="342908" indent="-342908" fontAlgn="auto">
              <a:spcBef>
                <a:spcPts val="0"/>
              </a:spcBef>
              <a:spcAft>
                <a:spcPts val="0"/>
              </a:spcAft>
              <a:buClr>
                <a:srgbClr val="3891A7"/>
              </a:buClr>
              <a:buFont typeface="Wingdings" panose="05000000000000000000" pitchFamily="2" charset="2"/>
              <a:buChar char="Ø"/>
              <a:defRPr/>
            </a:pPr>
            <a:endParaRPr lang="en-US" altLang="zh-CN" sz="2300" dirty="0">
              <a:solidFill>
                <a:prstClr val="black"/>
              </a:solidFill>
              <a:latin typeface="楷体" panose="02010609060101010101" pitchFamily="49" charset="-122"/>
              <a:ea typeface="楷体" panose="02010609060101010101" pitchFamily="49" charset="-122"/>
            </a:endParaRPr>
          </a:p>
          <a:p>
            <a:pPr marL="342908" indent="-342908" fontAlgn="auto">
              <a:spcBef>
                <a:spcPts val="0"/>
              </a:spcBef>
              <a:spcAft>
                <a:spcPts val="0"/>
              </a:spcAft>
              <a:buClr>
                <a:srgbClr val="3891A7"/>
              </a:buClr>
              <a:buFont typeface="Wingdings" panose="05000000000000000000" pitchFamily="2" charset="2"/>
              <a:buChar char="Ø"/>
              <a:defRPr/>
            </a:pPr>
            <a:r>
              <a:rPr lang="zh-CN" altLang="en-US" sz="2300" dirty="0">
                <a:solidFill>
                  <a:prstClr val="black"/>
                </a:solidFill>
                <a:latin typeface="楷体" panose="02010609060101010101" pitchFamily="49" charset="-122"/>
                <a:ea typeface="楷体" panose="02010609060101010101" pitchFamily="49" charset="-122"/>
              </a:rPr>
              <a:t>其特点如下：公开源代码，代码结构清晰明了，注释详细；</a:t>
            </a:r>
            <a:endParaRPr lang="en-US" altLang="zh-CN" sz="2300" dirty="0">
              <a:solidFill>
                <a:prstClr val="black"/>
              </a:solidFill>
              <a:latin typeface="楷体" panose="02010609060101010101" pitchFamily="49" charset="-122"/>
              <a:ea typeface="楷体" panose="02010609060101010101" pitchFamily="49" charset="-122"/>
            </a:endParaRPr>
          </a:p>
          <a:p>
            <a:pPr fontAlgn="auto">
              <a:spcBef>
                <a:spcPts val="0"/>
              </a:spcBef>
              <a:spcAft>
                <a:spcPts val="0"/>
              </a:spcAft>
              <a:buClr>
                <a:srgbClr val="3891A7"/>
              </a:buClr>
              <a:defRPr/>
            </a:pPr>
            <a:r>
              <a:rPr lang="en-US" altLang="zh-CN" sz="2300" dirty="0">
                <a:solidFill>
                  <a:prstClr val="black"/>
                </a:solidFill>
                <a:latin typeface="楷体" panose="02010609060101010101" pitchFamily="49" charset="-122"/>
                <a:ea typeface="楷体" panose="02010609060101010101" pitchFamily="49" charset="-122"/>
              </a:rPr>
              <a:t>              </a:t>
            </a:r>
            <a:r>
              <a:rPr lang="zh-CN" altLang="en-US" sz="2300" dirty="0">
                <a:solidFill>
                  <a:prstClr val="black"/>
                </a:solidFill>
                <a:latin typeface="楷体" panose="02010609060101010101" pitchFamily="49" charset="-122"/>
                <a:ea typeface="楷体" panose="02010609060101010101" pitchFamily="49" charset="-122"/>
              </a:rPr>
              <a:t>组织有条理，可移植性好，可裁剪，可固化；</a:t>
            </a:r>
            <a:endParaRPr lang="en-US" altLang="zh-CN" sz="2300" dirty="0">
              <a:solidFill>
                <a:prstClr val="black"/>
              </a:solidFill>
              <a:latin typeface="楷体" panose="02010609060101010101" pitchFamily="49" charset="-122"/>
              <a:ea typeface="楷体" panose="02010609060101010101" pitchFamily="49" charset="-122"/>
            </a:endParaRPr>
          </a:p>
          <a:p>
            <a:pPr fontAlgn="auto">
              <a:spcBef>
                <a:spcPts val="0"/>
              </a:spcBef>
              <a:spcAft>
                <a:spcPts val="0"/>
              </a:spcAft>
              <a:buClr>
                <a:srgbClr val="3891A7"/>
              </a:buClr>
              <a:defRPr/>
            </a:pPr>
            <a:r>
              <a:rPr lang="en-US" altLang="zh-CN" sz="2300" dirty="0">
                <a:solidFill>
                  <a:prstClr val="black"/>
                </a:solidFill>
                <a:latin typeface="楷体" panose="02010609060101010101" pitchFamily="49" charset="-122"/>
                <a:ea typeface="楷体" panose="02010609060101010101" pitchFamily="49" charset="-122"/>
              </a:rPr>
              <a:t>              </a:t>
            </a:r>
            <a:r>
              <a:rPr lang="zh-CN" altLang="en-US" sz="2300" dirty="0">
                <a:solidFill>
                  <a:prstClr val="black"/>
                </a:solidFill>
                <a:latin typeface="楷体" panose="02010609060101010101" pitchFamily="49" charset="-122"/>
                <a:ea typeface="楷体" panose="02010609060101010101" pitchFamily="49" charset="-122"/>
              </a:rPr>
              <a:t>内核属于抢占式，最多可以管理</a:t>
            </a:r>
            <a:r>
              <a:rPr lang="en-US" altLang="zh-CN" sz="2300" dirty="0">
                <a:solidFill>
                  <a:prstClr val="black"/>
                </a:solidFill>
                <a:latin typeface="楷体" panose="02010609060101010101" pitchFamily="49" charset="-122"/>
                <a:ea typeface="楷体" panose="02010609060101010101" pitchFamily="49" charset="-122"/>
                <a:cs typeface="Times New Roman" panose="02020603050405020304" pitchFamily="18" charset="0"/>
              </a:rPr>
              <a:t>64</a:t>
            </a:r>
            <a:r>
              <a:rPr lang="zh-CN" altLang="en-US" sz="2300" dirty="0">
                <a:solidFill>
                  <a:prstClr val="black"/>
                </a:solidFill>
                <a:latin typeface="楷体" panose="02010609060101010101" pitchFamily="49" charset="-122"/>
                <a:ea typeface="楷体" panose="02010609060101010101" pitchFamily="49" charset="-122"/>
              </a:rPr>
              <a:t>个任务。</a:t>
            </a:r>
          </a:p>
          <a:p>
            <a:pPr marL="342908" indent="-342908" fontAlgn="auto">
              <a:spcBef>
                <a:spcPts val="0"/>
              </a:spcBef>
              <a:spcAft>
                <a:spcPts val="0"/>
              </a:spcAft>
              <a:buClr>
                <a:srgbClr val="3891A7"/>
              </a:buClr>
              <a:buFont typeface="Wingdings" panose="05000000000000000000" pitchFamily="2" charset="2"/>
              <a:buChar char="Ø"/>
              <a:defRPr/>
            </a:pPr>
            <a:endParaRPr lang="en-US" altLang="zh-CN" sz="2300" dirty="0">
              <a:solidFill>
                <a:prstClr val="black"/>
              </a:solidFill>
              <a:latin typeface="楷体" panose="02010609060101010101" pitchFamily="49" charset="-122"/>
              <a:ea typeface="楷体" panose="02010609060101010101" pitchFamily="49" charset="-122"/>
            </a:endParaRPr>
          </a:p>
          <a:p>
            <a:pPr marL="342908" indent="-342908" fontAlgn="auto">
              <a:spcBef>
                <a:spcPts val="0"/>
              </a:spcBef>
              <a:spcAft>
                <a:spcPts val="0"/>
              </a:spcAft>
              <a:buClr>
                <a:srgbClr val="3891A7"/>
              </a:buClr>
              <a:buFont typeface="Wingdings" panose="05000000000000000000" pitchFamily="2" charset="2"/>
              <a:buChar char="Ø"/>
              <a:defRPr/>
            </a:pPr>
            <a:r>
              <a:rPr lang="zh-CN" altLang="en-US" sz="2300" dirty="0">
                <a:solidFill>
                  <a:prstClr val="black"/>
                </a:solidFill>
                <a:latin typeface="楷体" panose="02010609060101010101" pitchFamily="49" charset="-122"/>
                <a:ea typeface="楷体" panose="02010609060101010101" pitchFamily="49" charset="-122"/>
              </a:rPr>
              <a:t>该系统短小精悍，是研究和学习实时操作系统的首选。</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文本框 6"/>
          <p:cNvSpPr txBox="1">
            <a:spLocks noChangeArrowheads="1"/>
          </p:cNvSpPr>
          <p:nvPr/>
        </p:nvSpPr>
        <p:spPr bwMode="auto">
          <a:xfrm>
            <a:off x="1343029" y="1341441"/>
            <a:ext cx="2232025" cy="492443"/>
          </a:xfrm>
          <a:prstGeom prst="rect">
            <a:avLst/>
          </a:prstGeom>
          <a:noFill/>
          <a:ln w="9525">
            <a:noFill/>
            <a:miter lim="800000"/>
            <a:headEnd/>
            <a:tailEnd/>
          </a:ln>
        </p:spPr>
        <p:txBody>
          <a:bodyPr>
            <a:spAutoFit/>
          </a:bodyPr>
          <a:lstStyle/>
          <a:p>
            <a:r>
              <a:rPr lang="en-US" altLang="zh-CN" sz="2600" b="1">
                <a:solidFill>
                  <a:srgbClr val="FF0000"/>
                </a:solidFill>
                <a:latin typeface="Times New Roman" pitchFamily="18" charset="0"/>
                <a:ea typeface="华文仿宋" pitchFamily="2" charset="-122"/>
                <a:cs typeface="Times New Roman" pitchFamily="18" charset="0"/>
              </a:rPr>
              <a:t>Windows CE:</a:t>
            </a:r>
            <a:endParaRPr lang="zh-CN" altLang="en-US" sz="2600" b="1">
              <a:solidFill>
                <a:srgbClr val="FF0000"/>
              </a:solidFill>
              <a:latin typeface="Times New Roman" pitchFamily="18" charset="0"/>
              <a:ea typeface="华文仿宋" pitchFamily="2" charset="-122"/>
              <a:cs typeface="Times New Roman" pitchFamily="18" charset="0"/>
            </a:endParaRPr>
          </a:p>
        </p:txBody>
      </p:sp>
      <p:sp>
        <p:nvSpPr>
          <p:cNvPr id="9" name="文本框 8"/>
          <p:cNvSpPr txBox="1"/>
          <p:nvPr/>
        </p:nvSpPr>
        <p:spPr>
          <a:xfrm>
            <a:off x="2063751" y="2133601"/>
            <a:ext cx="8496300" cy="3277820"/>
          </a:xfrm>
          <a:prstGeom prst="rect">
            <a:avLst/>
          </a:prstGeom>
          <a:noFill/>
        </p:spPr>
        <p:txBody>
          <a:bodyPr>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Windows CE</a:t>
            </a:r>
            <a:r>
              <a:rPr lang="zh-CN" altLang="en-US" sz="2300" dirty="0">
                <a:latin typeface="楷体" panose="02010609060101010101" pitchFamily="49" charset="-122"/>
                <a:ea typeface="楷体" panose="02010609060101010101" pitchFamily="49" charset="-122"/>
              </a:rPr>
              <a:t>是</a:t>
            </a:r>
            <a:r>
              <a:rPr lang="en-US" altLang="zh-CN" sz="2300" noProof="1">
                <a:latin typeface="Times New Roman" panose="02020603050405020304" pitchFamily="18" charset="0"/>
                <a:ea typeface="楷体" panose="02010609060101010101" pitchFamily="49" charset="-122"/>
                <a:cs typeface="Times New Roman" panose="02020603050405020304" pitchFamily="18" charset="0"/>
              </a:rPr>
              <a:t>Microsft</a:t>
            </a:r>
            <a:r>
              <a:rPr lang="zh-CN" altLang="en-US" sz="2300" dirty="0">
                <a:latin typeface="楷体" panose="02010609060101010101" pitchFamily="49" charset="-122"/>
                <a:ea typeface="楷体" panose="02010609060101010101" pitchFamily="49" charset="-122"/>
              </a:rPr>
              <a:t>公司的产品，是从整体上为有限资源的平台设计的</a:t>
            </a:r>
            <a:r>
              <a:rPr lang="zh-CN" altLang="en-US" sz="2300" dirty="0">
                <a:solidFill>
                  <a:srgbClr val="FF0000"/>
                </a:solidFill>
                <a:latin typeface="楷体" panose="02010609060101010101" pitchFamily="49" charset="-122"/>
                <a:ea typeface="楷体" panose="02010609060101010101" pitchFamily="49" charset="-122"/>
              </a:rPr>
              <a:t>多线程</a:t>
            </a:r>
            <a:r>
              <a:rPr lang="zh-CN" altLang="en-US" sz="2300" dirty="0">
                <a:latin typeface="楷体" panose="02010609060101010101" pitchFamily="49" charset="-122"/>
                <a:ea typeface="楷体" panose="02010609060101010101" pitchFamily="49" charset="-122"/>
              </a:rPr>
              <a:t>、完整优先权、多任务的操作系统。</a:t>
            </a:r>
          </a:p>
          <a:p>
            <a:pPr fontAlgn="auto">
              <a:spcBef>
                <a:spcPts val="0"/>
              </a:spcBef>
              <a:spcAft>
                <a:spcPts val="0"/>
              </a:spcAft>
              <a:buClr>
                <a:schemeClr val="accent1"/>
              </a:buClr>
              <a:defRPr/>
            </a:pPr>
            <a:endParaRPr lang="en-US" altLang="zh-CN" sz="23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Windows CE</a:t>
            </a:r>
            <a:r>
              <a:rPr lang="zh-CN" altLang="en-US" sz="2300" dirty="0">
                <a:latin typeface="楷体" panose="02010609060101010101" pitchFamily="49" charset="-122"/>
                <a:ea typeface="楷体" panose="02010609060101010101" pitchFamily="49" charset="-122"/>
              </a:rPr>
              <a:t>采用模块化设计，并对于从掌上电脑到专用的工控电子设备进行定制。此操作系统的基本内核需要至少</a:t>
            </a:r>
            <a:r>
              <a:rPr lang="en-US" altLang="zh-CN" sz="2300" dirty="0">
                <a:latin typeface="Times New Roman" panose="02020603050405020304" pitchFamily="18" charset="0"/>
                <a:ea typeface="楷体" panose="02010609060101010101" pitchFamily="49" charset="-122"/>
                <a:cs typeface="Times New Roman" panose="02020603050405020304" pitchFamily="18" charset="0"/>
              </a:rPr>
              <a:t>200KB ROM</a:t>
            </a:r>
            <a:r>
              <a:rPr lang="zh-CN" altLang="en-US" sz="2300" dirty="0">
                <a:latin typeface="楷体" panose="02010609060101010101" pitchFamily="49" charset="-122"/>
                <a:ea typeface="楷体" panose="02010609060101010101" pitchFamily="49" charset="-122"/>
              </a:rPr>
              <a:t>存储器。</a:t>
            </a:r>
            <a:endParaRPr lang="en-US" altLang="zh-CN" sz="2300" dirty="0">
              <a:latin typeface="楷体" panose="02010609060101010101" pitchFamily="49" charset="-122"/>
              <a:ea typeface="楷体" panose="02010609060101010101" pitchFamily="49" charset="-122"/>
            </a:endParaRPr>
          </a:p>
          <a:p>
            <a:pPr fontAlgn="auto">
              <a:spcBef>
                <a:spcPts val="0"/>
              </a:spcBef>
              <a:spcAft>
                <a:spcPts val="0"/>
              </a:spcAft>
              <a:buClr>
                <a:schemeClr val="accent1"/>
              </a:buClr>
              <a:defRPr/>
            </a:pPr>
            <a:endParaRPr lang="en-US" altLang="zh-CN" sz="23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en-US" altLang="zh-CN" sz="23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Windows CE</a:t>
            </a:r>
            <a:r>
              <a:rPr lang="zh-CN" altLang="en-US" sz="2300" dirty="0">
                <a:latin typeface="楷体" panose="02010609060101010101" pitchFamily="49" charset="-122"/>
                <a:ea typeface="楷体" panose="02010609060101010101" pitchFamily="49" charset="-122"/>
              </a:rPr>
              <a:t>缺点是系统软件价格过高，影响整个产品的成本控制。</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a:xfrm>
            <a:off x="2025650" y="717551"/>
            <a:ext cx="7632700" cy="2736850"/>
          </a:xfrm>
        </p:spPr>
        <p:txBody>
          <a:bodyPr>
            <a:normAutofit/>
          </a:bodyPr>
          <a:lstStyle/>
          <a:p>
            <a:pPr fontAlgn="auto">
              <a:spcBef>
                <a:spcPts val="0"/>
              </a:spcBef>
              <a:spcAft>
                <a:spcPts val="0"/>
              </a:spcAft>
              <a:defRPr/>
            </a:pPr>
            <a:r>
              <a:rPr lang="zh-CN" altLang="en-US" sz="5400">
                <a:solidFill>
                  <a:srgbClr val="0070C0"/>
                </a:solidFill>
                <a:latin typeface="楷体" panose="02010609060101010101" pitchFamily="49" charset="-122"/>
                <a:ea typeface="楷体" panose="02010609060101010101" pitchFamily="49" charset="-122"/>
              </a:rPr>
              <a:t>第一章 嵌入式</a:t>
            </a:r>
            <a:r>
              <a:rPr lang="zh-CN" altLang="en-US" sz="5400" dirty="0">
                <a:solidFill>
                  <a:srgbClr val="0070C0"/>
                </a:solidFill>
                <a:latin typeface="楷体" panose="02010609060101010101" pitchFamily="49" charset="-122"/>
                <a:ea typeface="楷体" panose="02010609060101010101" pitchFamily="49" charset="-122"/>
              </a:rPr>
              <a:t>系统概述</a:t>
            </a:r>
            <a:br>
              <a:rPr lang="en-US" altLang="zh-CN" sz="4800" dirty="0">
                <a:solidFill>
                  <a:srgbClr val="3891A7">
                    <a:lumMod val="75000"/>
                  </a:srgbClr>
                </a:solidFill>
                <a:ea typeface="宋体" pitchFamily="2" charset="-122"/>
              </a:rPr>
            </a:br>
            <a:endParaRPr lang="zh-CN" altLang="en-US" sz="4800" dirty="0">
              <a:solidFill>
                <a:srgbClr val="3891A7">
                  <a:lumMod val="75000"/>
                </a:srgbClr>
              </a:solidFill>
              <a:ea typeface="宋体" pitchFamily="2" charset="-122"/>
            </a:endParaRPr>
          </a:p>
        </p:txBody>
      </p:sp>
    </p:spTree>
    <p:extLst>
      <p:ext uri="{BB962C8B-B14F-4D97-AF65-F5344CB8AC3E}">
        <p14:creationId xmlns:p14="http://schemas.microsoft.com/office/powerpoint/2010/main" val="22662525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文本框 1"/>
          <p:cNvSpPr txBox="1">
            <a:spLocks noChangeArrowheads="1"/>
          </p:cNvSpPr>
          <p:nvPr/>
        </p:nvSpPr>
        <p:spPr bwMode="auto">
          <a:xfrm>
            <a:off x="1703392" y="1268416"/>
            <a:ext cx="1584325" cy="492443"/>
          </a:xfrm>
          <a:prstGeom prst="rect">
            <a:avLst/>
          </a:prstGeom>
          <a:noFill/>
          <a:ln w="9525">
            <a:noFill/>
            <a:miter lim="800000"/>
            <a:headEnd/>
            <a:tailEnd/>
          </a:ln>
        </p:spPr>
        <p:txBody>
          <a:bodyPr>
            <a:spAutoFit/>
          </a:bodyPr>
          <a:lstStyle/>
          <a:p>
            <a:r>
              <a:rPr lang="en-US" altLang="zh-CN" sz="2600" b="1">
                <a:solidFill>
                  <a:srgbClr val="FF0000"/>
                </a:solidFill>
                <a:latin typeface="Times New Roman" pitchFamily="18" charset="0"/>
                <a:ea typeface="华文仿宋" pitchFamily="2" charset="-122"/>
                <a:cs typeface="Times New Roman" pitchFamily="18" charset="0"/>
              </a:rPr>
              <a:t>VxWorks:</a:t>
            </a:r>
            <a:endParaRPr lang="zh-CN" altLang="en-US" sz="2600" b="1">
              <a:solidFill>
                <a:srgbClr val="FF0000"/>
              </a:solidFill>
              <a:latin typeface="Times New Roman" pitchFamily="18" charset="0"/>
              <a:ea typeface="华文仿宋" pitchFamily="2" charset="-122"/>
              <a:cs typeface="Times New Roman" pitchFamily="18" charset="0"/>
            </a:endParaRPr>
          </a:p>
        </p:txBody>
      </p:sp>
      <p:sp>
        <p:nvSpPr>
          <p:cNvPr id="3" name="矩形 2"/>
          <p:cNvSpPr/>
          <p:nvPr/>
        </p:nvSpPr>
        <p:spPr>
          <a:xfrm>
            <a:off x="2351088" y="2060577"/>
            <a:ext cx="7905750" cy="2569934"/>
          </a:xfrm>
          <a:prstGeom prst="rect">
            <a:avLst/>
          </a:prstGeom>
        </p:spPr>
        <p:txBody>
          <a:bodyPr>
            <a:spAutoFit/>
          </a:bodyPr>
          <a:lstStyle/>
          <a:p>
            <a:pPr marL="342908" indent="-342908" fontAlgn="auto">
              <a:spcBef>
                <a:spcPts val="0"/>
              </a:spcBef>
              <a:spcAft>
                <a:spcPts val="0"/>
              </a:spcAft>
              <a:buClr>
                <a:srgbClr val="3891A7"/>
              </a:buClr>
              <a:buFont typeface="Wingdings" panose="05000000000000000000" pitchFamily="2" charset="2"/>
              <a:buChar char="Ø"/>
              <a:defRPr/>
            </a:pPr>
            <a:r>
              <a:rPr lang="en-US" altLang="zh-CN" sz="23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VxWorks</a:t>
            </a:r>
            <a:r>
              <a:rPr lang="zh-CN" altLang="en-US" sz="2300" dirty="0">
                <a:solidFill>
                  <a:prstClr val="black"/>
                </a:solidFill>
                <a:latin typeface="楷体" panose="02010609060101010101" pitchFamily="49" charset="-122"/>
                <a:ea typeface="楷体" panose="02010609060101010101" pitchFamily="49" charset="-122"/>
              </a:rPr>
              <a:t>是为</a:t>
            </a:r>
            <a:r>
              <a:rPr lang="zh-CN" altLang="en-US" sz="2300" dirty="0">
                <a:solidFill>
                  <a:srgbClr val="FF0000"/>
                </a:solidFill>
                <a:latin typeface="楷体" panose="02010609060101010101" pitchFamily="49" charset="-122"/>
                <a:ea typeface="楷体" panose="02010609060101010101" pitchFamily="49" charset="-122"/>
              </a:rPr>
              <a:t>实时嵌入式系统设计</a:t>
            </a:r>
            <a:r>
              <a:rPr lang="zh-CN" altLang="en-US" sz="2300" dirty="0">
                <a:solidFill>
                  <a:prstClr val="black"/>
                </a:solidFill>
                <a:latin typeface="楷体" panose="02010609060101010101" pitchFamily="49" charset="-122"/>
                <a:ea typeface="楷体" panose="02010609060101010101" pitchFamily="49" charset="-122"/>
              </a:rPr>
              <a:t>开发的操作系统软件，为程序员开发提供了高效的实时任务调度、中断管理、实时的系统资源以及实时的任务间通信。</a:t>
            </a:r>
          </a:p>
          <a:p>
            <a:pPr fontAlgn="auto">
              <a:spcBef>
                <a:spcPts val="0"/>
              </a:spcBef>
              <a:spcAft>
                <a:spcPts val="0"/>
              </a:spcAft>
              <a:buClr>
                <a:srgbClr val="3891A7"/>
              </a:buClr>
              <a:defRPr/>
            </a:pPr>
            <a:endParaRPr lang="en-US" altLang="zh-CN" sz="2300" dirty="0">
              <a:solidFill>
                <a:prstClr val="black"/>
              </a:solidFill>
              <a:latin typeface="楷体" panose="02010609060101010101" pitchFamily="49" charset="-122"/>
              <a:ea typeface="楷体" panose="02010609060101010101" pitchFamily="49" charset="-122"/>
            </a:endParaRPr>
          </a:p>
          <a:p>
            <a:pPr fontAlgn="auto">
              <a:spcBef>
                <a:spcPts val="0"/>
              </a:spcBef>
              <a:spcAft>
                <a:spcPts val="0"/>
              </a:spcAft>
              <a:buClr>
                <a:srgbClr val="3891A7"/>
              </a:buClr>
              <a:defRPr/>
            </a:pPr>
            <a:endParaRPr lang="en-US" altLang="zh-CN" sz="2300" dirty="0">
              <a:solidFill>
                <a:prstClr val="black"/>
              </a:solidFill>
              <a:latin typeface="楷体" panose="02010609060101010101" pitchFamily="49" charset="-122"/>
              <a:ea typeface="楷体" panose="02010609060101010101" pitchFamily="49" charset="-122"/>
            </a:endParaRPr>
          </a:p>
          <a:p>
            <a:pPr marL="342908" indent="-342908" fontAlgn="auto">
              <a:spcBef>
                <a:spcPts val="0"/>
              </a:spcBef>
              <a:spcAft>
                <a:spcPts val="0"/>
              </a:spcAft>
              <a:buClr>
                <a:srgbClr val="3891A7"/>
              </a:buClr>
              <a:buFont typeface="Wingdings" panose="05000000000000000000" pitchFamily="2" charset="2"/>
              <a:buChar char="Ø"/>
              <a:defRPr/>
            </a:pPr>
            <a:r>
              <a:rPr lang="zh-CN" altLang="en-US" sz="2300" dirty="0">
                <a:solidFill>
                  <a:prstClr val="black"/>
                </a:solidFill>
                <a:latin typeface="楷体" panose="02010609060101010101" pitchFamily="49" charset="-122"/>
                <a:ea typeface="楷体" panose="02010609060101010101" pitchFamily="49" charset="-122"/>
              </a:rPr>
              <a:t>该系统主要应用在单板机、数据网络（以太网交换机、路由器）、通信等多方面。</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文本框 5"/>
          <p:cNvSpPr txBox="1">
            <a:spLocks noChangeArrowheads="1"/>
          </p:cNvSpPr>
          <p:nvPr/>
        </p:nvSpPr>
        <p:spPr bwMode="auto">
          <a:xfrm>
            <a:off x="1343026" y="1557342"/>
            <a:ext cx="1728788" cy="492443"/>
          </a:xfrm>
          <a:prstGeom prst="rect">
            <a:avLst/>
          </a:prstGeom>
          <a:noFill/>
          <a:ln w="9525">
            <a:noFill/>
            <a:miter lim="800000"/>
            <a:headEnd/>
            <a:tailEnd/>
          </a:ln>
        </p:spPr>
        <p:txBody>
          <a:bodyPr>
            <a:spAutoFit/>
          </a:bodyPr>
          <a:lstStyle/>
          <a:p>
            <a:r>
              <a:rPr lang="zh-CN" altLang="en-US" sz="2600" b="1">
                <a:solidFill>
                  <a:srgbClr val="FF0000"/>
                </a:solidFill>
                <a:latin typeface="楷体" pitchFamily="49" charset="-122"/>
                <a:ea typeface="楷体" pitchFamily="49" charset="-122"/>
              </a:rPr>
              <a:t>苹果</a:t>
            </a:r>
            <a:r>
              <a:rPr lang="en-US" altLang="zh-CN" sz="2600" b="1">
                <a:solidFill>
                  <a:srgbClr val="FF0000"/>
                </a:solidFill>
                <a:latin typeface="Times New Roman" pitchFamily="18" charset="0"/>
                <a:ea typeface="楷体" pitchFamily="49" charset="-122"/>
                <a:cs typeface="Times New Roman" pitchFamily="18" charset="0"/>
              </a:rPr>
              <a:t>iOS:</a:t>
            </a:r>
            <a:endParaRPr lang="zh-CN" altLang="en-US" sz="2600" b="1">
              <a:solidFill>
                <a:srgbClr val="FF0000"/>
              </a:solidFill>
              <a:latin typeface="Times New Roman" pitchFamily="18" charset="0"/>
              <a:ea typeface="楷体" pitchFamily="49" charset="-122"/>
              <a:cs typeface="Times New Roman" pitchFamily="18" charset="0"/>
            </a:endParaRPr>
          </a:p>
        </p:txBody>
      </p:sp>
      <p:sp>
        <p:nvSpPr>
          <p:cNvPr id="74754" name="文本框 6"/>
          <p:cNvSpPr txBox="1">
            <a:spLocks noChangeArrowheads="1"/>
          </p:cNvSpPr>
          <p:nvPr/>
        </p:nvSpPr>
        <p:spPr bwMode="auto">
          <a:xfrm>
            <a:off x="1774826" y="2420940"/>
            <a:ext cx="9074150" cy="2231380"/>
          </a:xfrm>
          <a:prstGeom prst="rect">
            <a:avLst/>
          </a:prstGeom>
          <a:noFill/>
          <a:ln w="9525">
            <a:noFill/>
            <a:miter lim="800000"/>
            <a:headEnd/>
            <a:tailEnd/>
          </a:ln>
        </p:spPr>
        <p:txBody>
          <a:bodyPr>
            <a:spAutoFit/>
          </a:bodyPr>
          <a:lstStyle/>
          <a:p>
            <a:pPr marL="342908" indent="-342908">
              <a:buClr>
                <a:schemeClr val="accent1"/>
              </a:buClr>
              <a:buFont typeface="Wingdings" pitchFamily="2" charset="2"/>
              <a:buChar char="Ø"/>
            </a:pPr>
            <a:r>
              <a:rPr lang="en-US" altLang="zh-CN" sz="2400" dirty="0">
                <a:latin typeface="Times New Roman" pitchFamily="18" charset="0"/>
                <a:ea typeface="楷体" pitchFamily="49" charset="-122"/>
                <a:cs typeface="Times New Roman" pitchFamily="18" charset="0"/>
              </a:rPr>
              <a:t>iOS</a:t>
            </a:r>
            <a:r>
              <a:rPr lang="zh-CN" altLang="en-US" sz="2300" dirty="0">
                <a:latin typeface="Times New Roman" pitchFamily="18" charset="0"/>
                <a:ea typeface="楷体" pitchFamily="49" charset="-122"/>
                <a:cs typeface="Times New Roman" pitchFamily="18" charset="0"/>
              </a:rPr>
              <a:t>是由苹果公司为</a:t>
            </a:r>
            <a:r>
              <a:rPr lang="en-US" altLang="zh-CN" sz="2300" dirty="0">
                <a:latin typeface="Times New Roman" pitchFamily="18" charset="0"/>
                <a:ea typeface="楷体" pitchFamily="49" charset="-122"/>
                <a:cs typeface="Times New Roman" pitchFamily="18" charset="0"/>
              </a:rPr>
              <a:t>iPhone</a:t>
            </a:r>
            <a:r>
              <a:rPr lang="zh-CN" altLang="en-US" sz="2300" dirty="0">
                <a:latin typeface="Times New Roman" pitchFamily="18" charset="0"/>
                <a:ea typeface="楷体" pitchFamily="49" charset="-122"/>
                <a:cs typeface="Times New Roman" pitchFamily="18" charset="0"/>
              </a:rPr>
              <a:t>开发的操作系统。它主要是给</a:t>
            </a:r>
            <a:r>
              <a:rPr lang="en-US" altLang="zh-CN" sz="2300" dirty="0">
                <a:latin typeface="Times New Roman" pitchFamily="18" charset="0"/>
                <a:ea typeface="楷体" pitchFamily="49" charset="-122"/>
                <a:cs typeface="Times New Roman" pitchFamily="18" charset="0"/>
              </a:rPr>
              <a:t>iPhone</a:t>
            </a:r>
            <a:r>
              <a:rPr lang="zh-CN" altLang="en-US" sz="2300" dirty="0">
                <a:latin typeface="Times New Roman" pitchFamily="18" charset="0"/>
                <a:ea typeface="楷体" pitchFamily="49" charset="-122"/>
                <a:cs typeface="Times New Roman" pitchFamily="18" charset="0"/>
              </a:rPr>
              <a:t>、</a:t>
            </a:r>
            <a:r>
              <a:rPr lang="en-US" altLang="zh-CN" sz="2300" dirty="0">
                <a:latin typeface="Times New Roman" pitchFamily="18" charset="0"/>
                <a:ea typeface="楷体" pitchFamily="49" charset="-122"/>
                <a:cs typeface="Times New Roman" pitchFamily="18" charset="0"/>
              </a:rPr>
              <a:t>iPod Touch</a:t>
            </a:r>
            <a:r>
              <a:rPr lang="zh-CN" altLang="en-US" sz="2300" dirty="0">
                <a:latin typeface="Times New Roman" pitchFamily="18" charset="0"/>
                <a:ea typeface="楷体" pitchFamily="49" charset="-122"/>
                <a:cs typeface="Times New Roman" pitchFamily="18" charset="0"/>
              </a:rPr>
              <a:t>以及</a:t>
            </a:r>
            <a:r>
              <a:rPr lang="en-US" altLang="zh-CN" sz="2300" dirty="0">
                <a:latin typeface="Times New Roman" pitchFamily="18" charset="0"/>
                <a:ea typeface="楷体" pitchFamily="49" charset="-122"/>
                <a:cs typeface="Times New Roman" pitchFamily="18" charset="0"/>
              </a:rPr>
              <a:t>iPad</a:t>
            </a:r>
            <a:r>
              <a:rPr lang="zh-CN" altLang="en-US" sz="2300" dirty="0">
                <a:latin typeface="Times New Roman" pitchFamily="18" charset="0"/>
                <a:ea typeface="楷体" pitchFamily="49" charset="-122"/>
                <a:cs typeface="Times New Roman" pitchFamily="18" charset="0"/>
              </a:rPr>
              <a:t>使用。</a:t>
            </a:r>
            <a:endParaRPr lang="en-US" altLang="zh-CN" sz="2300" dirty="0">
              <a:latin typeface="Times New Roman" pitchFamily="18" charset="0"/>
              <a:ea typeface="楷体" pitchFamily="49" charset="-122"/>
              <a:cs typeface="Times New Roman" pitchFamily="18" charset="0"/>
            </a:endParaRPr>
          </a:p>
          <a:p>
            <a:pPr marL="342908" indent="-342908">
              <a:buClr>
                <a:schemeClr val="accent1"/>
              </a:buClr>
              <a:buFont typeface="Wingdings" pitchFamily="2" charset="2"/>
              <a:buChar char="Ø"/>
            </a:pPr>
            <a:endParaRPr lang="en-US" altLang="zh-CN" sz="2300" dirty="0">
              <a:latin typeface="Times New Roman" pitchFamily="18" charset="0"/>
              <a:ea typeface="楷体" pitchFamily="49" charset="-122"/>
              <a:cs typeface="Times New Roman" pitchFamily="18" charset="0"/>
            </a:endParaRPr>
          </a:p>
          <a:p>
            <a:pPr marL="342908" indent="-342908">
              <a:buClr>
                <a:schemeClr val="accent1"/>
              </a:buClr>
              <a:buFont typeface="Wingdings" pitchFamily="2" charset="2"/>
              <a:buChar char="Ø"/>
            </a:pPr>
            <a:r>
              <a:rPr lang="en-US" altLang="zh-CN" sz="2300" dirty="0">
                <a:latin typeface="Times New Roman" pitchFamily="18" charset="0"/>
                <a:ea typeface="楷体" pitchFamily="49" charset="-122"/>
                <a:cs typeface="Times New Roman" pitchFamily="18" charset="0"/>
              </a:rPr>
              <a:t>iOS</a:t>
            </a:r>
            <a:r>
              <a:rPr lang="zh-CN" altLang="en-US" sz="2300" dirty="0">
                <a:latin typeface="Times New Roman" pitchFamily="18" charset="0"/>
                <a:ea typeface="楷体" pitchFamily="49" charset="-122"/>
                <a:cs typeface="Times New Roman" pitchFamily="18" charset="0"/>
              </a:rPr>
              <a:t>的系统架构分为</a:t>
            </a:r>
            <a:r>
              <a:rPr lang="en-US" altLang="zh-CN" sz="2300" dirty="0">
                <a:latin typeface="Times New Roman" pitchFamily="18" charset="0"/>
                <a:ea typeface="楷体" pitchFamily="49" charset="-122"/>
                <a:cs typeface="Times New Roman" pitchFamily="18" charset="0"/>
              </a:rPr>
              <a:t>4</a:t>
            </a:r>
            <a:r>
              <a:rPr lang="zh-CN" altLang="en-US" sz="2300" dirty="0">
                <a:latin typeface="Times New Roman" pitchFamily="18" charset="0"/>
                <a:ea typeface="楷体" pitchFamily="49" charset="-122"/>
                <a:cs typeface="Times New Roman" pitchFamily="18" charset="0"/>
              </a:rPr>
              <a:t>个层次：核心操作系统层（</a:t>
            </a:r>
            <a:r>
              <a:rPr lang="en-US" altLang="zh-CN" sz="2300" dirty="0">
                <a:latin typeface="Times New Roman" pitchFamily="18" charset="0"/>
                <a:ea typeface="楷体" pitchFamily="49" charset="-122"/>
                <a:cs typeface="Times New Roman" pitchFamily="18" charset="0"/>
              </a:rPr>
              <a:t>the Core OS layer</a:t>
            </a:r>
            <a:r>
              <a:rPr lang="zh-CN" altLang="en-US" sz="2300" dirty="0">
                <a:latin typeface="Times New Roman" pitchFamily="18" charset="0"/>
                <a:ea typeface="楷体" pitchFamily="49" charset="-122"/>
                <a:cs typeface="Times New Roman" pitchFamily="18" charset="0"/>
              </a:rPr>
              <a:t>），核心服务层（</a:t>
            </a:r>
            <a:r>
              <a:rPr lang="en-US" altLang="zh-CN" sz="2300" dirty="0">
                <a:latin typeface="Times New Roman" pitchFamily="18" charset="0"/>
                <a:ea typeface="楷体" pitchFamily="49" charset="-122"/>
                <a:cs typeface="Times New Roman" pitchFamily="18" charset="0"/>
              </a:rPr>
              <a:t>the Core Services layer</a:t>
            </a:r>
            <a:r>
              <a:rPr lang="zh-CN" altLang="en-US" sz="2300" dirty="0">
                <a:latin typeface="Times New Roman" pitchFamily="18" charset="0"/>
                <a:ea typeface="楷体" pitchFamily="49" charset="-122"/>
                <a:cs typeface="Times New Roman" pitchFamily="18" charset="0"/>
              </a:rPr>
              <a:t>），媒体层（</a:t>
            </a:r>
            <a:r>
              <a:rPr lang="en-US" altLang="zh-CN" sz="2300" dirty="0">
                <a:latin typeface="Times New Roman" pitchFamily="18" charset="0"/>
                <a:ea typeface="楷体" pitchFamily="49" charset="-122"/>
                <a:cs typeface="Times New Roman" pitchFamily="18" charset="0"/>
              </a:rPr>
              <a:t>the Media layer</a:t>
            </a:r>
            <a:r>
              <a:rPr lang="zh-CN" altLang="en-US" sz="2300" dirty="0">
                <a:latin typeface="Times New Roman" pitchFamily="18" charset="0"/>
                <a:ea typeface="楷体" pitchFamily="49" charset="-122"/>
                <a:cs typeface="Times New Roman" pitchFamily="18" charset="0"/>
              </a:rPr>
              <a:t>）、可轻触层（</a:t>
            </a:r>
            <a:r>
              <a:rPr lang="en-US" altLang="zh-CN" sz="2300" dirty="0">
                <a:latin typeface="Times New Roman" pitchFamily="18" charset="0"/>
                <a:ea typeface="楷体" pitchFamily="49" charset="-122"/>
                <a:cs typeface="Times New Roman" pitchFamily="18" charset="0"/>
              </a:rPr>
              <a:t>the Cocoa Touch layer</a:t>
            </a:r>
            <a:r>
              <a:rPr lang="zh-CN" altLang="en-US" sz="2300" dirty="0">
                <a:latin typeface="Times New Roman" pitchFamily="18" charset="0"/>
                <a:ea typeface="楷体" pitchFamily="49" charset="-122"/>
                <a:cs typeface="Times New Roman" pitchFamily="18" charset="0"/>
              </a:rPr>
              <a:t>）。</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文本框 2"/>
          <p:cNvSpPr txBox="1">
            <a:spLocks noChangeArrowheads="1"/>
          </p:cNvSpPr>
          <p:nvPr/>
        </p:nvSpPr>
        <p:spPr bwMode="auto">
          <a:xfrm>
            <a:off x="1343029" y="1916114"/>
            <a:ext cx="1439863" cy="492443"/>
          </a:xfrm>
          <a:prstGeom prst="rect">
            <a:avLst/>
          </a:prstGeom>
          <a:noFill/>
          <a:ln w="9525">
            <a:noFill/>
            <a:miter lim="800000"/>
            <a:headEnd/>
            <a:tailEnd/>
          </a:ln>
        </p:spPr>
        <p:txBody>
          <a:bodyPr>
            <a:spAutoFit/>
          </a:bodyPr>
          <a:lstStyle/>
          <a:p>
            <a:r>
              <a:rPr lang="en-US" altLang="zh-CN" sz="2600" b="1">
                <a:solidFill>
                  <a:srgbClr val="FF0000"/>
                </a:solidFill>
                <a:latin typeface="Times New Roman" pitchFamily="18" charset="0"/>
                <a:ea typeface="华文仿宋" pitchFamily="2" charset="-122"/>
                <a:cs typeface="Times New Roman" pitchFamily="18" charset="0"/>
              </a:rPr>
              <a:t>Android:</a:t>
            </a:r>
            <a:endParaRPr lang="zh-CN" altLang="en-US" sz="2600" b="1">
              <a:solidFill>
                <a:srgbClr val="FF0000"/>
              </a:solidFill>
              <a:latin typeface="Times New Roman" pitchFamily="18" charset="0"/>
              <a:ea typeface="华文仿宋" pitchFamily="2" charset="-122"/>
              <a:cs typeface="Times New Roman" pitchFamily="18" charset="0"/>
            </a:endParaRPr>
          </a:p>
        </p:txBody>
      </p:sp>
      <p:sp>
        <p:nvSpPr>
          <p:cNvPr id="4" name="文本框 3"/>
          <p:cNvSpPr txBox="1"/>
          <p:nvPr/>
        </p:nvSpPr>
        <p:spPr>
          <a:xfrm>
            <a:off x="1919288" y="2636837"/>
            <a:ext cx="8540750" cy="2677656"/>
          </a:xfrm>
          <a:prstGeom prst="rect">
            <a:avLst/>
          </a:prstGeom>
          <a:noFill/>
        </p:spPr>
        <p:txBody>
          <a:bodyPr>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Android</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是</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Google</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开发的基于</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Linux</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平台的</a:t>
            </a:r>
            <a:r>
              <a:rPr lang="zh-CN" altLang="en-US" sz="2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开源手机操作系统</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，它包括操作系统、用户界面和应用程序。</a:t>
            </a:r>
          </a:p>
          <a:p>
            <a:pPr marL="342908" indent="-342908" fontAlgn="auto">
              <a:spcBef>
                <a:spcPts val="0"/>
              </a:spcBef>
              <a:spcAft>
                <a:spcPts val="0"/>
              </a:spcAft>
              <a:buClr>
                <a:schemeClr val="accent1"/>
              </a:buClr>
              <a:buFont typeface="Wingdings" panose="05000000000000000000" pitchFamily="2" charset="2"/>
              <a:buChar char="Ø"/>
              <a:defRPr/>
            </a:pPr>
            <a:endParaRPr lang="en-US"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Google</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与开放手机联盟合作开发了</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Android</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，这个联盟由包括中国移动、摩托罗拉、高通、宏达电和</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T-Mobile</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在内的</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30</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多家技术和无线应用的领军企业组成。</a:t>
            </a:r>
          </a:p>
          <a:p>
            <a:pPr fontAlgn="auto">
              <a:spcBef>
                <a:spcPts val="0"/>
              </a:spcBef>
              <a:spcAft>
                <a:spcPts val="0"/>
              </a:spcAft>
              <a:buClr>
                <a:schemeClr val="accent1"/>
              </a:buClr>
              <a:defRPr/>
            </a:pPr>
            <a:endParaRPr lang="en-US" altLang="zh-CN" sz="2400" dirty="0">
              <a:latin typeface="Times New Roman" panose="02020603050405020304" pitchFamily="18" charset="0"/>
              <a:ea typeface="楷体" panose="02010609060101010101" pitchFamily="49" charset="-122"/>
              <a:cs typeface="Times New Roman" panose="02020603050405020304" pitchFamily="18" charset="0"/>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1"/>
          <p:cNvSpPr>
            <a:spLocks noGrp="1"/>
          </p:cNvSpPr>
          <p:nvPr>
            <p:ph type="title"/>
          </p:nvPr>
        </p:nvSpPr>
        <p:spPr>
          <a:xfrm>
            <a:off x="1055440" y="182852"/>
            <a:ext cx="8832850" cy="990600"/>
          </a:xfrm>
        </p:spPr>
        <p:txBody>
          <a:bodyPr/>
          <a:lstStyle/>
          <a:p>
            <a:r>
              <a:rPr lang="en-US" altLang="zh-CN" sz="3600" b="1" dirty="0">
                <a:solidFill>
                  <a:srgbClr val="000000"/>
                </a:solidFill>
                <a:latin typeface="Times New Roman" pitchFamily="18" charset="0"/>
                <a:ea typeface="黑体" pitchFamily="49" charset="-122"/>
                <a:cs typeface="Times New Roman" pitchFamily="18" charset="0"/>
              </a:rPr>
              <a:t>1.4</a:t>
            </a:r>
            <a:r>
              <a:rPr lang="en-US" altLang="zh-CN" sz="3600" b="1" dirty="0">
                <a:solidFill>
                  <a:srgbClr val="000000"/>
                </a:solidFill>
                <a:latin typeface="Times New Roman" pitchFamily="18" charset="0"/>
                <a:ea typeface="楷体" pitchFamily="49" charset="-122"/>
                <a:cs typeface="Times New Roman" pitchFamily="18" charset="0"/>
              </a:rPr>
              <a:t>  </a:t>
            </a:r>
            <a:r>
              <a:rPr lang="zh-CN" altLang="en-US" sz="3600" b="1" dirty="0">
                <a:solidFill>
                  <a:srgbClr val="000000"/>
                </a:solidFill>
                <a:latin typeface="Times New Roman" pitchFamily="18" charset="0"/>
                <a:ea typeface="楷体" pitchFamily="49" charset="-122"/>
                <a:cs typeface="Times New Roman" pitchFamily="18" charset="0"/>
              </a:rPr>
              <a:t>嵌入式系统的特点</a:t>
            </a:r>
            <a:endParaRPr lang="zh-CN" altLang="en-US" sz="3600" b="1" dirty="0">
              <a:solidFill>
                <a:srgbClr val="4F271C"/>
              </a:solidFill>
              <a:latin typeface="Times New Roman" pitchFamily="18" charset="0"/>
              <a:ea typeface="宋体" charset="-122"/>
              <a:cs typeface="Times New Roman" pitchFamily="18" charset="0"/>
            </a:endParaRPr>
          </a:p>
        </p:txBody>
      </p:sp>
      <p:sp>
        <p:nvSpPr>
          <p:cNvPr id="3" name="矩形 2"/>
          <p:cNvSpPr/>
          <p:nvPr/>
        </p:nvSpPr>
        <p:spPr>
          <a:xfrm>
            <a:off x="1763713" y="2276478"/>
            <a:ext cx="8869362" cy="2246769"/>
          </a:xfrm>
          <a:prstGeom prst="rect">
            <a:avLst/>
          </a:prstGeom>
        </p:spPr>
        <p:txBody>
          <a:bodyPr>
            <a:spAutoFit/>
          </a:bodyPr>
          <a:lstStyle/>
          <a:p>
            <a:pPr marL="342908" indent="-342908" fontAlgn="auto">
              <a:lnSpc>
                <a:spcPts val="2800"/>
              </a:lnSpc>
              <a:spcBef>
                <a:spcPts val="0"/>
              </a:spcBef>
              <a:spcAft>
                <a:spcPts val="0"/>
              </a:spcAft>
              <a:buClr>
                <a:schemeClr val="accent1"/>
              </a:buClr>
              <a:buSzPct val="85000"/>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从某种意义上来说</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通用计算机行业的技术是垄断的。</a:t>
            </a:r>
            <a:endParaRPr lang="en-US" altLang="zh-CN" sz="3000" dirty="0">
              <a:latin typeface="楷体" panose="02010609060101010101" pitchFamily="49" charset="-122"/>
              <a:ea typeface="楷体" panose="02010609060101010101" pitchFamily="49" charset="-122"/>
            </a:endParaRPr>
          </a:p>
          <a:p>
            <a:pPr fontAlgn="auto">
              <a:lnSpc>
                <a:spcPts val="2800"/>
              </a:lnSpc>
              <a:spcBef>
                <a:spcPts val="0"/>
              </a:spcBef>
              <a:spcAft>
                <a:spcPts val="0"/>
              </a:spcAft>
              <a:buClr>
                <a:schemeClr val="accent1"/>
              </a:buClr>
              <a:buSzPct val="85000"/>
              <a:defRPr/>
            </a:pPr>
            <a:endParaRPr lang="zh-CN" altLang="en-US" sz="3000" dirty="0">
              <a:latin typeface="楷体" panose="02010609060101010101" pitchFamily="49" charset="-122"/>
              <a:ea typeface="楷体" panose="02010609060101010101" pitchFamily="49" charset="-122"/>
            </a:endParaRPr>
          </a:p>
          <a:p>
            <a:pPr marL="342908" indent="-342908" fontAlgn="auto">
              <a:lnSpc>
                <a:spcPts val="2800"/>
              </a:lnSpc>
              <a:spcBef>
                <a:spcPts val="0"/>
              </a:spcBef>
              <a:spcAft>
                <a:spcPts val="0"/>
              </a:spcAft>
              <a:buClr>
                <a:schemeClr val="accent1"/>
              </a:buClr>
              <a:buSzPct val="85000"/>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嵌入式系统则不同，它是一个分散的工业，没有哪一个系列的处理器和操作系统能够垄断全部市场。</a:t>
            </a:r>
            <a:endParaRPr lang="en-US" altLang="zh-CN" sz="3000" dirty="0">
              <a:latin typeface="楷体" panose="02010609060101010101" pitchFamily="49" charset="-122"/>
              <a:ea typeface="楷体" panose="02010609060101010101" pitchFamily="49" charset="-122"/>
            </a:endParaRPr>
          </a:p>
        </p:txBody>
      </p:sp>
      <p:pic>
        <p:nvPicPr>
          <p:cNvPr id="76803" name="图片 3"/>
          <p:cNvPicPr>
            <a:picLocks noChangeAspect="1"/>
          </p:cNvPicPr>
          <p:nvPr/>
        </p:nvPicPr>
        <p:blipFill>
          <a:blip r:embed="rId3"/>
          <a:srcRect/>
          <a:stretch>
            <a:fillRect/>
          </a:stretch>
        </p:blipFill>
        <p:spPr bwMode="auto">
          <a:xfrm>
            <a:off x="2039939" y="4675188"/>
            <a:ext cx="1408112" cy="474662"/>
          </a:xfrm>
          <a:prstGeom prst="rect">
            <a:avLst/>
          </a:prstGeom>
          <a:noFill/>
          <a:ln w="9525">
            <a:noFill/>
            <a:miter lim="800000"/>
            <a:headEnd/>
            <a:tailEnd/>
          </a:ln>
        </p:spPr>
      </p:pic>
      <p:pic>
        <p:nvPicPr>
          <p:cNvPr id="76804" name="图片 13"/>
          <p:cNvPicPr>
            <a:picLocks noChangeAspect="1"/>
          </p:cNvPicPr>
          <p:nvPr/>
        </p:nvPicPr>
        <p:blipFill>
          <a:blip r:embed="rId4"/>
          <a:srcRect/>
          <a:stretch>
            <a:fillRect/>
          </a:stretch>
        </p:blipFill>
        <p:spPr bwMode="auto">
          <a:xfrm>
            <a:off x="3838575" y="4675192"/>
            <a:ext cx="1835150" cy="415925"/>
          </a:xfrm>
          <a:prstGeom prst="rect">
            <a:avLst/>
          </a:prstGeom>
          <a:noFill/>
          <a:ln w="9525">
            <a:noFill/>
            <a:miter lim="800000"/>
            <a:headEnd/>
            <a:tailEnd/>
          </a:ln>
        </p:spPr>
      </p:pic>
      <p:pic>
        <p:nvPicPr>
          <p:cNvPr id="76805" name="图片 14"/>
          <p:cNvPicPr>
            <a:picLocks noChangeAspect="1"/>
          </p:cNvPicPr>
          <p:nvPr/>
        </p:nvPicPr>
        <p:blipFill>
          <a:blip r:embed="rId5"/>
          <a:srcRect/>
          <a:stretch>
            <a:fillRect/>
          </a:stretch>
        </p:blipFill>
        <p:spPr bwMode="auto">
          <a:xfrm>
            <a:off x="6121404" y="4675192"/>
            <a:ext cx="1573213" cy="441325"/>
          </a:xfrm>
          <a:prstGeom prst="rect">
            <a:avLst/>
          </a:prstGeom>
          <a:noFill/>
          <a:ln w="9525">
            <a:noFill/>
            <a:miter lim="800000"/>
            <a:headEnd/>
            <a:tailEnd/>
          </a:ln>
        </p:spPr>
      </p:pic>
      <p:pic>
        <p:nvPicPr>
          <p:cNvPr id="76806" name="图片 15"/>
          <p:cNvPicPr>
            <a:picLocks noChangeAspect="1"/>
          </p:cNvPicPr>
          <p:nvPr/>
        </p:nvPicPr>
        <p:blipFill>
          <a:blip r:embed="rId6"/>
          <a:srcRect/>
          <a:stretch>
            <a:fillRect/>
          </a:stretch>
        </p:blipFill>
        <p:spPr bwMode="auto">
          <a:xfrm>
            <a:off x="8229600" y="4675189"/>
            <a:ext cx="1587500" cy="461962"/>
          </a:xfrm>
          <a:prstGeom prst="rect">
            <a:avLst/>
          </a:prstGeom>
          <a:noFill/>
          <a:ln w="9525">
            <a:noFill/>
            <a:miter lim="800000"/>
            <a:headEnd/>
            <a:tailEnd/>
          </a:ln>
        </p:spPr>
      </p:pic>
      <p:pic>
        <p:nvPicPr>
          <p:cNvPr id="76807" name="图片 16"/>
          <p:cNvPicPr>
            <a:picLocks noChangeAspect="1"/>
          </p:cNvPicPr>
          <p:nvPr/>
        </p:nvPicPr>
        <p:blipFill>
          <a:blip r:embed="rId7"/>
          <a:srcRect/>
          <a:stretch>
            <a:fillRect/>
          </a:stretch>
        </p:blipFill>
        <p:spPr bwMode="auto">
          <a:xfrm>
            <a:off x="6191254" y="5483225"/>
            <a:ext cx="1573213" cy="501650"/>
          </a:xfrm>
          <a:prstGeom prst="rect">
            <a:avLst/>
          </a:prstGeom>
          <a:noFill/>
          <a:ln w="9525">
            <a:noFill/>
            <a:miter lim="800000"/>
            <a:headEnd/>
            <a:tailEnd/>
          </a:ln>
        </p:spPr>
      </p:pic>
      <p:pic>
        <p:nvPicPr>
          <p:cNvPr id="76808" name="图片 17"/>
          <p:cNvPicPr>
            <a:picLocks noChangeAspect="1"/>
          </p:cNvPicPr>
          <p:nvPr/>
        </p:nvPicPr>
        <p:blipFill>
          <a:blip r:embed="rId8"/>
          <a:srcRect/>
          <a:stretch>
            <a:fillRect/>
          </a:stretch>
        </p:blipFill>
        <p:spPr bwMode="auto">
          <a:xfrm>
            <a:off x="3790953" y="5486404"/>
            <a:ext cx="1865313" cy="498475"/>
          </a:xfrm>
          <a:prstGeom prst="rect">
            <a:avLst/>
          </a:prstGeom>
          <a:noFill/>
          <a:ln w="9525">
            <a:noFill/>
            <a:miter lim="800000"/>
            <a:headEnd/>
            <a:tailEnd/>
          </a:ln>
        </p:spPr>
      </p:pic>
      <p:pic>
        <p:nvPicPr>
          <p:cNvPr id="76809" name="图片 18"/>
          <p:cNvPicPr>
            <a:picLocks noChangeAspect="1"/>
          </p:cNvPicPr>
          <p:nvPr/>
        </p:nvPicPr>
        <p:blipFill>
          <a:blip r:embed="rId9"/>
          <a:srcRect/>
          <a:stretch>
            <a:fillRect/>
          </a:stretch>
        </p:blipFill>
        <p:spPr bwMode="auto">
          <a:xfrm>
            <a:off x="2098675" y="5483228"/>
            <a:ext cx="1314450" cy="538163"/>
          </a:xfrm>
          <a:prstGeom prst="rect">
            <a:avLst/>
          </a:prstGeom>
          <a:noFill/>
          <a:ln w="9525">
            <a:noFill/>
            <a:miter lim="800000"/>
            <a:headEnd/>
            <a:tailEnd/>
          </a:ln>
        </p:spPr>
      </p:pic>
      <p:pic>
        <p:nvPicPr>
          <p:cNvPr id="76810" name="图片 19"/>
          <p:cNvPicPr>
            <a:picLocks noChangeAspect="1"/>
          </p:cNvPicPr>
          <p:nvPr/>
        </p:nvPicPr>
        <p:blipFill>
          <a:blip r:embed="rId10"/>
          <a:srcRect/>
          <a:stretch>
            <a:fillRect/>
          </a:stretch>
        </p:blipFill>
        <p:spPr bwMode="auto">
          <a:xfrm>
            <a:off x="8226429" y="5483225"/>
            <a:ext cx="1566863" cy="501650"/>
          </a:xfrm>
          <a:prstGeom prst="rect">
            <a:avLst/>
          </a:prstGeom>
          <a:noFill/>
          <a:ln w="9525">
            <a:noFill/>
            <a:miter lim="800000"/>
            <a:headEnd/>
            <a:tailEnd/>
          </a:ln>
        </p:spPr>
      </p:pic>
      <p:sp>
        <p:nvSpPr>
          <p:cNvPr id="76811" name="矩形 4"/>
          <p:cNvSpPr>
            <a:spLocks noChangeArrowheads="1"/>
          </p:cNvSpPr>
          <p:nvPr/>
        </p:nvSpPr>
        <p:spPr bwMode="auto">
          <a:xfrm>
            <a:off x="911227" y="1676402"/>
            <a:ext cx="9793285" cy="584775"/>
          </a:xfrm>
          <a:prstGeom prst="rect">
            <a:avLst/>
          </a:prstGeom>
          <a:noFill/>
          <a:ln w="9525">
            <a:noFill/>
            <a:miter lim="800000"/>
            <a:headEnd/>
            <a:tailEnd/>
          </a:ln>
        </p:spPr>
        <p:txBody>
          <a:bodyPr wrap="square">
            <a:spAutoFit/>
          </a:bodyPr>
          <a:lstStyle/>
          <a:p>
            <a:r>
              <a:rPr lang="zh-CN" altLang="en-US" sz="3200" dirty="0">
                <a:latin typeface="Times New Roman" pitchFamily="18" charset="0"/>
                <a:ea typeface="楷体" pitchFamily="49" charset="-122"/>
                <a:cs typeface="Times New Roman" pitchFamily="18" charset="0"/>
              </a:rPr>
              <a:t>（</a:t>
            </a:r>
            <a:r>
              <a:rPr lang="en-US" altLang="zh-CN" sz="3200" dirty="0">
                <a:latin typeface="Times New Roman" pitchFamily="18" charset="0"/>
                <a:ea typeface="楷体" pitchFamily="49" charset="-122"/>
                <a:cs typeface="Times New Roman" pitchFamily="18" charset="0"/>
              </a:rPr>
              <a:t>1</a:t>
            </a:r>
            <a:r>
              <a:rPr lang="zh-CN" altLang="en-US" sz="3200" dirty="0">
                <a:latin typeface="Times New Roman" pitchFamily="18" charset="0"/>
                <a:ea typeface="楷体" pitchFamily="49" charset="-122"/>
                <a:cs typeface="Times New Roman" pitchFamily="18" charset="0"/>
              </a:rPr>
              <a:t>）</a:t>
            </a:r>
            <a:r>
              <a:rPr lang="zh-CN" altLang="en-US" sz="3200" dirty="0">
                <a:latin typeface="楷体" pitchFamily="49" charset="-122"/>
                <a:ea typeface="楷体" pitchFamily="49" charset="-122"/>
                <a:cs typeface="Times New Roman" pitchFamily="18" charset="0"/>
              </a:rPr>
              <a:t>嵌入式系统工业是</a:t>
            </a:r>
            <a:r>
              <a:rPr lang="zh-CN" altLang="en-US" sz="3200" dirty="0">
                <a:solidFill>
                  <a:srgbClr val="FF0000"/>
                </a:solidFill>
                <a:latin typeface="楷体" pitchFamily="49" charset="-122"/>
                <a:ea typeface="楷体" pitchFamily="49" charset="-122"/>
                <a:cs typeface="Times New Roman" pitchFamily="18" charset="0"/>
              </a:rPr>
              <a:t>不可垄断</a:t>
            </a:r>
            <a:r>
              <a:rPr lang="zh-CN" altLang="en-US" sz="3200" dirty="0">
                <a:latin typeface="楷体" pitchFamily="49" charset="-122"/>
                <a:ea typeface="楷体" pitchFamily="49" charset="-122"/>
                <a:cs typeface="Times New Roman" pitchFamily="18" charset="0"/>
              </a:rPr>
              <a:t>的高度</a:t>
            </a:r>
            <a:r>
              <a:rPr lang="zh-CN" altLang="en-US" sz="3200" dirty="0">
                <a:solidFill>
                  <a:srgbClr val="FF0000"/>
                </a:solidFill>
                <a:latin typeface="楷体" pitchFamily="49" charset="-122"/>
                <a:ea typeface="楷体" pitchFamily="49" charset="-122"/>
                <a:cs typeface="Times New Roman" pitchFamily="18" charset="0"/>
              </a:rPr>
              <a:t>分散的工业 </a:t>
            </a:r>
            <a:endParaRPr lang="en-US" altLang="zh-CN" sz="3200" dirty="0">
              <a:solidFill>
                <a:srgbClr val="FF0000"/>
              </a:solidFill>
              <a:latin typeface="楷体" pitchFamily="49" charset="-122"/>
              <a:ea typeface="楷体" pitchFamily="49" charset="-122"/>
              <a:cs typeface="Times New Roman" pitchFamily="18" charset="0"/>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847850" y="1700215"/>
            <a:ext cx="8856662" cy="3168945"/>
          </a:xfrm>
          <a:prstGeom prst="rect">
            <a:avLst/>
          </a:prstGeom>
        </p:spPr>
        <p:txBody>
          <a:bodyPr wrap="square">
            <a:spAutoFit/>
          </a:bodyPr>
          <a:lstStyle/>
          <a:p>
            <a:pPr marL="342908" indent="-342908" fontAlgn="auto">
              <a:lnSpc>
                <a:spcPts val="3000"/>
              </a:lnSpc>
              <a:spcBef>
                <a:spcPts val="0"/>
              </a:spcBef>
              <a:spcAft>
                <a:spcPts val="0"/>
              </a:spcAft>
              <a:buClr>
                <a:schemeClr val="accent1"/>
              </a:buClr>
              <a:buSzPct val="85000"/>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嵌入式系统是面向用户、面向产品、面向应用的</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如果独立于应用自行发展</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则会失去市场；</a:t>
            </a:r>
            <a:endParaRPr lang="en-US" altLang="zh-CN" sz="3000" dirty="0">
              <a:latin typeface="楷体" panose="02010609060101010101" pitchFamily="49" charset="-122"/>
              <a:ea typeface="楷体" panose="02010609060101010101" pitchFamily="49" charset="-122"/>
            </a:endParaRPr>
          </a:p>
          <a:p>
            <a:pPr marL="342908" indent="-342908" fontAlgn="auto">
              <a:lnSpc>
                <a:spcPts val="3000"/>
              </a:lnSpc>
              <a:spcBef>
                <a:spcPts val="0"/>
              </a:spcBef>
              <a:spcAft>
                <a:spcPts val="0"/>
              </a:spcAft>
              <a:buClr>
                <a:schemeClr val="accent1"/>
              </a:buClr>
              <a:buSzPct val="85000"/>
              <a:buFont typeface="Wingdings" panose="05000000000000000000" pitchFamily="2" charset="2"/>
              <a:buChar char="Ø"/>
              <a:defRPr/>
            </a:pPr>
            <a:endParaRPr lang="zh-CN" altLang="en-US" sz="3000" dirty="0">
              <a:latin typeface="楷体" panose="02010609060101010101" pitchFamily="49" charset="-122"/>
              <a:ea typeface="楷体" panose="02010609060101010101" pitchFamily="49" charset="-122"/>
            </a:endParaRPr>
          </a:p>
          <a:p>
            <a:pPr marL="342908" indent="-342908" fontAlgn="auto">
              <a:lnSpc>
                <a:spcPts val="3000"/>
              </a:lnSpc>
              <a:spcBef>
                <a:spcPts val="0"/>
              </a:spcBef>
              <a:spcAft>
                <a:spcPts val="0"/>
              </a:spcAft>
              <a:buClr>
                <a:schemeClr val="accent1"/>
              </a:buClr>
              <a:buSzPct val="85000"/>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嵌入式系统只针对一项特殊的任务，设计人员能够对它进行优化，减小尺寸降低成本。</a:t>
            </a:r>
            <a:endParaRPr lang="en-US" altLang="zh-CN" sz="3000" dirty="0">
              <a:latin typeface="楷体" panose="02010609060101010101" pitchFamily="49" charset="-122"/>
              <a:ea typeface="楷体" panose="02010609060101010101" pitchFamily="49" charset="-122"/>
            </a:endParaRPr>
          </a:p>
          <a:p>
            <a:pPr fontAlgn="auto">
              <a:lnSpc>
                <a:spcPts val="3000"/>
              </a:lnSpc>
              <a:spcBef>
                <a:spcPts val="0"/>
              </a:spcBef>
              <a:spcAft>
                <a:spcPts val="0"/>
              </a:spcAft>
              <a:buClr>
                <a:schemeClr val="accent1"/>
              </a:buClr>
              <a:buSzPct val="85000"/>
              <a:defRPr/>
            </a:pPr>
            <a:endParaRPr lang="zh-CN" altLang="en-US" sz="3000" dirty="0">
              <a:latin typeface="楷体" panose="02010609060101010101" pitchFamily="49" charset="-122"/>
              <a:ea typeface="楷体" panose="02010609060101010101" pitchFamily="49" charset="-122"/>
            </a:endParaRPr>
          </a:p>
          <a:p>
            <a:pPr marL="342908" indent="-342908" fontAlgn="auto">
              <a:lnSpc>
                <a:spcPts val="3000"/>
              </a:lnSpc>
              <a:spcBef>
                <a:spcPts val="0"/>
              </a:spcBef>
              <a:spcAft>
                <a:spcPts val="0"/>
              </a:spcAft>
              <a:buClr>
                <a:schemeClr val="accent1"/>
              </a:buClr>
              <a:buSzPct val="85000"/>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嵌入式系统和具体应用有机地结合在一起</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它的升级换代也是和具体产品同步进行。</a:t>
            </a:r>
          </a:p>
        </p:txBody>
      </p:sp>
      <p:sp>
        <p:nvSpPr>
          <p:cNvPr id="78850" name="矩形 2"/>
          <p:cNvSpPr>
            <a:spLocks noChangeArrowheads="1"/>
          </p:cNvSpPr>
          <p:nvPr/>
        </p:nvSpPr>
        <p:spPr bwMode="auto">
          <a:xfrm>
            <a:off x="1271592" y="981076"/>
            <a:ext cx="9936976" cy="477054"/>
          </a:xfrm>
          <a:prstGeom prst="rect">
            <a:avLst/>
          </a:prstGeom>
          <a:noFill/>
          <a:ln w="9525">
            <a:noFill/>
            <a:miter lim="800000"/>
            <a:headEnd/>
            <a:tailEnd/>
          </a:ln>
        </p:spPr>
        <p:txBody>
          <a:bodyPr wrap="square">
            <a:spAutoFit/>
          </a:bodyPr>
          <a:lstStyle/>
          <a:p>
            <a:pPr>
              <a:lnSpc>
                <a:spcPts val="3000"/>
              </a:lnSpc>
            </a:pPr>
            <a:r>
              <a:rPr lang="en-US" altLang="zh-CN" sz="3200" dirty="0">
                <a:latin typeface="Times New Roman" pitchFamily="18" charset="0"/>
                <a:ea typeface="楷体" pitchFamily="49" charset="-122"/>
                <a:cs typeface="Times New Roman" pitchFamily="18" charset="0"/>
              </a:rPr>
              <a:t>(2)  </a:t>
            </a:r>
            <a:r>
              <a:rPr lang="zh-CN" altLang="en-US" sz="3200" dirty="0">
                <a:latin typeface="楷体" pitchFamily="49" charset="-122"/>
                <a:ea typeface="楷体" pitchFamily="49" charset="-122"/>
                <a:cs typeface="Times New Roman" pitchFamily="18" charset="0"/>
              </a:rPr>
              <a:t>嵌入式系统是</a:t>
            </a:r>
            <a:r>
              <a:rPr lang="zh-CN" altLang="en-US" sz="3200" dirty="0">
                <a:solidFill>
                  <a:srgbClr val="FF0000"/>
                </a:solidFill>
                <a:latin typeface="楷体" pitchFamily="49" charset="-122"/>
                <a:ea typeface="楷体" pitchFamily="49" charset="-122"/>
                <a:cs typeface="Times New Roman" pitchFamily="18" charset="0"/>
              </a:rPr>
              <a:t>面向用户，特定产品和具体应用</a:t>
            </a:r>
            <a:r>
              <a:rPr lang="zh-CN" altLang="en-US" sz="3200" dirty="0">
                <a:latin typeface="楷体" pitchFamily="49" charset="-122"/>
                <a:ea typeface="楷体" pitchFamily="49" charset="-122"/>
                <a:cs typeface="Times New Roman" pitchFamily="18" charset="0"/>
              </a:rPr>
              <a:t>领域</a:t>
            </a:r>
            <a:endParaRPr lang="en-US" altLang="zh-CN" sz="3200" dirty="0">
              <a:latin typeface="楷体" pitchFamily="49" charset="-122"/>
              <a:ea typeface="楷体" pitchFamily="49" charset="-122"/>
              <a:cs typeface="Times New Roman" pitchFamily="18" charset="0"/>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03392" y="1557339"/>
            <a:ext cx="9145587" cy="4708981"/>
          </a:xfrm>
          <a:prstGeom prst="rect">
            <a:avLst/>
          </a:prstGeom>
        </p:spPr>
        <p:txBody>
          <a:bodyPr>
            <a:spAutoFit/>
          </a:bodyPr>
          <a:lstStyle/>
          <a:p>
            <a:pPr fontAlgn="auto">
              <a:spcBef>
                <a:spcPts val="0"/>
              </a:spcBef>
              <a:spcAft>
                <a:spcPts val="0"/>
              </a:spcAft>
              <a:defRPr/>
            </a:pPr>
            <a:r>
              <a:rPr lang="zh-CN" altLang="en-US" sz="3000" dirty="0">
                <a:latin typeface="楷体" panose="02010609060101010101" pitchFamily="49" charset="-122"/>
                <a:ea typeface="楷体" panose="02010609060101010101" pitchFamily="49" charset="-122"/>
              </a:rPr>
              <a:t>嵌入式处理器的</a:t>
            </a:r>
            <a:r>
              <a:rPr lang="zh-CN" altLang="en-US" sz="3000" dirty="0">
                <a:solidFill>
                  <a:srgbClr val="FF0000"/>
                </a:solidFill>
                <a:latin typeface="楷体" panose="02010609060101010101" pitchFamily="49" charset="-122"/>
                <a:ea typeface="楷体" panose="02010609060101010101" pitchFamily="49" charset="-122"/>
              </a:rPr>
              <a:t>应用软件</a:t>
            </a:r>
            <a:r>
              <a:rPr lang="zh-CN" altLang="en-US" sz="3000" dirty="0">
                <a:latin typeface="楷体" panose="02010609060101010101" pitchFamily="49" charset="-122"/>
                <a:ea typeface="楷体" panose="02010609060101010101" pitchFamily="49" charset="-122"/>
              </a:rPr>
              <a:t>是实现嵌入式系统功能的关键。</a:t>
            </a:r>
          </a:p>
          <a:p>
            <a:pPr marL="342908" indent="-342908" fontAlgn="auto">
              <a:spcBef>
                <a:spcPts val="0"/>
              </a:spcBef>
              <a:spcAft>
                <a:spcPts val="0"/>
              </a:spcAft>
              <a:buClr>
                <a:schemeClr val="accent1"/>
              </a:buClr>
              <a:buSzPct val="85000"/>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软件要求固态化存储</a:t>
            </a:r>
            <a:r>
              <a:rPr lang="en-US" altLang="zh-CN" sz="3000" dirty="0">
                <a:latin typeface="楷体" panose="02010609060101010101" pitchFamily="49" charset="-122"/>
                <a:ea typeface="楷体" panose="02010609060101010101" pitchFamily="49" charset="-122"/>
              </a:rPr>
              <a:t>;</a:t>
            </a:r>
          </a:p>
          <a:p>
            <a:pPr fontAlgn="auto">
              <a:spcBef>
                <a:spcPts val="0"/>
              </a:spcBef>
              <a:spcAft>
                <a:spcPts val="0"/>
              </a:spcAft>
              <a:buClr>
                <a:schemeClr val="accent1"/>
              </a:buClr>
              <a:buSzPct val="85000"/>
              <a:defRPr/>
            </a:pPr>
            <a:endParaRPr lang="zh-CN" altLang="en-US"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SzPct val="85000"/>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软件代码高质量、高</a:t>
            </a:r>
            <a:r>
              <a:rPr lang="zh-CN" altLang="en-US" sz="3000" dirty="0">
                <a:solidFill>
                  <a:srgbClr val="FF0000"/>
                </a:solidFill>
                <a:latin typeface="楷体" panose="02010609060101010101" pitchFamily="49" charset="-122"/>
                <a:ea typeface="楷体" panose="02010609060101010101" pitchFamily="49" charset="-122"/>
              </a:rPr>
              <a:t>可靠性</a:t>
            </a:r>
            <a:r>
              <a:rPr lang="en-US" altLang="zh-CN" sz="3000" dirty="0">
                <a:latin typeface="楷体" panose="02010609060101010101" pitchFamily="49" charset="-122"/>
                <a:ea typeface="楷体" panose="02010609060101010101" pitchFamily="49" charset="-122"/>
              </a:rPr>
              <a:t>;</a:t>
            </a:r>
          </a:p>
          <a:p>
            <a:pPr marL="342908" indent="-342908" fontAlgn="auto">
              <a:spcBef>
                <a:spcPts val="0"/>
              </a:spcBef>
              <a:spcAft>
                <a:spcPts val="0"/>
              </a:spcAft>
              <a:buClr>
                <a:schemeClr val="accent1"/>
              </a:buClr>
              <a:buSzPct val="85000"/>
              <a:buFont typeface="Wingdings" panose="05000000000000000000" pitchFamily="2" charset="2"/>
              <a:buChar char="Ø"/>
              <a:defRPr/>
            </a:pPr>
            <a:endParaRPr lang="zh-CN" altLang="en-US"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SzPct val="85000"/>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系统软件</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(OS)</a:t>
            </a:r>
            <a:r>
              <a:rPr lang="zh-CN" altLang="en-US" sz="3000" dirty="0">
                <a:latin typeface="楷体" panose="02010609060101010101" pitchFamily="49" charset="-122"/>
                <a:ea typeface="楷体" panose="02010609060101010101" pitchFamily="49" charset="-122"/>
              </a:rPr>
              <a:t>的高</a:t>
            </a:r>
            <a:r>
              <a:rPr lang="zh-CN" altLang="en-US" sz="3000" dirty="0">
                <a:solidFill>
                  <a:srgbClr val="FF0000"/>
                </a:solidFill>
                <a:latin typeface="楷体" panose="02010609060101010101" pitchFamily="49" charset="-122"/>
                <a:ea typeface="楷体" panose="02010609060101010101" pitchFamily="49" charset="-122"/>
              </a:rPr>
              <a:t>实时性</a:t>
            </a:r>
            <a:r>
              <a:rPr lang="zh-CN" altLang="en-US" sz="3000" dirty="0">
                <a:latin typeface="楷体" panose="02010609060101010101" pitchFamily="49" charset="-122"/>
                <a:ea typeface="楷体" panose="02010609060101010101" pitchFamily="49" charset="-122"/>
              </a:rPr>
              <a:t>是基本要求</a:t>
            </a:r>
            <a:r>
              <a:rPr lang="en-US" altLang="zh-CN" sz="3000" dirty="0">
                <a:latin typeface="楷体" panose="02010609060101010101" pitchFamily="49" charset="-122"/>
                <a:ea typeface="楷体" panose="02010609060101010101" pitchFamily="49" charset="-122"/>
              </a:rPr>
              <a:t>;</a:t>
            </a:r>
          </a:p>
          <a:p>
            <a:pPr marL="342908" indent="-342908" fontAlgn="auto">
              <a:spcBef>
                <a:spcPts val="0"/>
              </a:spcBef>
              <a:spcAft>
                <a:spcPts val="0"/>
              </a:spcAft>
              <a:buClr>
                <a:schemeClr val="accent1"/>
              </a:buClr>
              <a:buSzPct val="85000"/>
              <a:buFont typeface="Wingdings" panose="05000000000000000000" pitchFamily="2" charset="2"/>
              <a:buChar char="Ø"/>
              <a:defRPr/>
            </a:pPr>
            <a:endParaRPr lang="zh-CN" altLang="en-US"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SzPct val="85000"/>
              <a:buFont typeface="Wingdings" panose="05000000000000000000" pitchFamily="2" charset="2"/>
              <a:buChar char="Ø"/>
              <a:defRPr/>
            </a:pPr>
            <a:r>
              <a:rPr lang="zh-CN" altLang="en-US" sz="3000" dirty="0">
                <a:solidFill>
                  <a:srgbClr val="FF0000"/>
                </a:solidFill>
                <a:latin typeface="楷体" panose="02010609060101010101" pitchFamily="49" charset="-122"/>
                <a:ea typeface="楷体" panose="02010609060101010101" pitchFamily="49" charset="-122"/>
              </a:rPr>
              <a:t>多任务</a:t>
            </a:r>
            <a:r>
              <a:rPr lang="zh-CN" altLang="en-US" sz="3000" dirty="0">
                <a:latin typeface="楷体" panose="02010609060101010101" pitchFamily="49" charset="-122"/>
                <a:ea typeface="楷体" panose="02010609060101010101" pitchFamily="49" charset="-122"/>
              </a:rPr>
              <a:t>操作系统是知识集成的平台和走向工业标准化道路的基础。</a:t>
            </a:r>
          </a:p>
        </p:txBody>
      </p:sp>
      <p:sp>
        <p:nvSpPr>
          <p:cNvPr id="80898" name="矩形 2"/>
          <p:cNvSpPr>
            <a:spLocks noChangeArrowheads="1"/>
          </p:cNvSpPr>
          <p:nvPr/>
        </p:nvSpPr>
        <p:spPr bwMode="auto">
          <a:xfrm>
            <a:off x="1271592" y="908052"/>
            <a:ext cx="6264568" cy="584775"/>
          </a:xfrm>
          <a:prstGeom prst="rect">
            <a:avLst/>
          </a:prstGeom>
          <a:noFill/>
          <a:ln w="9525">
            <a:noFill/>
            <a:miter lim="800000"/>
            <a:headEnd/>
            <a:tailEnd/>
          </a:ln>
        </p:spPr>
        <p:txBody>
          <a:bodyPr wrap="square">
            <a:spAutoFit/>
          </a:bodyPr>
          <a:lstStyle/>
          <a:p>
            <a:r>
              <a:rPr lang="en-US" altLang="zh-CN" sz="3200" dirty="0">
                <a:latin typeface="Times New Roman" pitchFamily="18" charset="0"/>
                <a:ea typeface="楷体" pitchFamily="49" charset="-122"/>
                <a:cs typeface="Times New Roman" pitchFamily="18" charset="0"/>
              </a:rPr>
              <a:t>(3)  </a:t>
            </a:r>
            <a:r>
              <a:rPr lang="zh-CN" altLang="en-US" sz="3200" dirty="0">
                <a:latin typeface="楷体" pitchFamily="49" charset="-122"/>
                <a:ea typeface="楷体" pitchFamily="49" charset="-122"/>
                <a:cs typeface="Times New Roman" pitchFamily="18" charset="0"/>
              </a:rPr>
              <a:t>嵌入式系统对软件有高要求</a:t>
            </a:r>
            <a:endParaRPr lang="en-US" altLang="zh-CN" sz="3200" dirty="0">
              <a:latin typeface="楷体" pitchFamily="49" charset="-122"/>
              <a:ea typeface="楷体" pitchFamily="49" charset="-122"/>
              <a:cs typeface="Times New Roman" pitchFamily="18" charset="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31954" y="1557339"/>
            <a:ext cx="9217025" cy="2400657"/>
          </a:xfrm>
          <a:prstGeom prst="rect">
            <a:avLst/>
          </a:prstGeom>
        </p:spPr>
        <p:txBody>
          <a:bodyPr>
            <a:spAutoFit/>
          </a:bodyPr>
          <a:lstStyle/>
          <a:p>
            <a:pPr fontAlgn="auto">
              <a:spcBef>
                <a:spcPts val="0"/>
              </a:spcBef>
              <a:spcAft>
                <a:spcPts val="0"/>
              </a:spcAft>
              <a:defRPr/>
            </a:pPr>
            <a:r>
              <a:rPr lang="zh-CN" altLang="en-US" sz="3000" dirty="0">
                <a:solidFill>
                  <a:schemeClr val="accent1">
                    <a:lumMod val="40000"/>
                    <a:lumOff val="60000"/>
                  </a:schemeClr>
                </a:solidFill>
                <a:latin typeface="楷体" panose="02010609060101010101" pitchFamily="49" charset="-122"/>
                <a:ea typeface="楷体" panose="02010609060101010101" pitchFamily="49" charset="-122"/>
              </a:rPr>
              <a:t>    </a:t>
            </a:r>
            <a:r>
              <a:rPr lang="zh-CN" altLang="en-US" sz="3000" dirty="0">
                <a:solidFill>
                  <a:srgbClr val="0070C0"/>
                </a:solidFill>
                <a:latin typeface="楷体" panose="02010609060101010101" pitchFamily="49" charset="-122"/>
                <a:ea typeface="楷体" panose="02010609060101010101" pitchFamily="49" charset="-122"/>
              </a:rPr>
              <a:t>嵌入式系统本身不具备自举开发能力</a:t>
            </a:r>
            <a:r>
              <a:rPr lang="en-US" altLang="zh-CN" sz="3000" dirty="0">
                <a:solidFill>
                  <a:srgbClr val="0070C0"/>
                </a:solidFill>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即使设计完成以后，用户通常也是不能对其中的程序功能进行修改的</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必须有一套开发工具和环境才能进行开发</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这些工具和环境是基于通用计算机上的软硬件设备以及各种逻辑分析仪、混合信号示波器等。</a:t>
            </a:r>
          </a:p>
        </p:txBody>
      </p:sp>
      <p:pic>
        <p:nvPicPr>
          <p:cNvPr id="81922" name="图片 2"/>
          <p:cNvPicPr>
            <a:picLocks noChangeAspect="1"/>
          </p:cNvPicPr>
          <p:nvPr/>
        </p:nvPicPr>
        <p:blipFill>
          <a:blip r:embed="rId2"/>
          <a:srcRect/>
          <a:stretch>
            <a:fillRect/>
          </a:stretch>
        </p:blipFill>
        <p:spPr bwMode="auto">
          <a:xfrm>
            <a:off x="3071664" y="4184040"/>
            <a:ext cx="5964922" cy="2400657"/>
          </a:xfrm>
          <a:prstGeom prst="rect">
            <a:avLst/>
          </a:prstGeom>
          <a:noFill/>
          <a:ln w="9525">
            <a:noFill/>
            <a:miter lim="800000"/>
            <a:headEnd/>
            <a:tailEnd/>
          </a:ln>
        </p:spPr>
      </p:pic>
      <p:sp>
        <p:nvSpPr>
          <p:cNvPr id="81923" name="矩形 3"/>
          <p:cNvSpPr>
            <a:spLocks noChangeArrowheads="1"/>
          </p:cNvSpPr>
          <p:nvPr/>
        </p:nvSpPr>
        <p:spPr bwMode="auto">
          <a:xfrm>
            <a:off x="1271592" y="908052"/>
            <a:ext cx="9864968" cy="584775"/>
          </a:xfrm>
          <a:prstGeom prst="rect">
            <a:avLst/>
          </a:prstGeom>
          <a:noFill/>
          <a:ln w="9525">
            <a:noFill/>
            <a:miter lim="800000"/>
            <a:headEnd/>
            <a:tailEnd/>
          </a:ln>
        </p:spPr>
        <p:txBody>
          <a:bodyPr wrap="square">
            <a:spAutoFit/>
          </a:bodyPr>
          <a:lstStyle/>
          <a:p>
            <a:r>
              <a:rPr lang="en-US" altLang="zh-CN" sz="3200" dirty="0">
                <a:latin typeface="Times New Roman" pitchFamily="18" charset="0"/>
                <a:ea typeface="楷体" pitchFamily="49" charset="-122"/>
                <a:cs typeface="Times New Roman" pitchFamily="18" charset="0"/>
              </a:rPr>
              <a:t>(4)  </a:t>
            </a:r>
            <a:r>
              <a:rPr lang="zh-CN" altLang="en-US" sz="3200" dirty="0">
                <a:latin typeface="楷体" pitchFamily="49" charset="-122"/>
                <a:ea typeface="楷体" pitchFamily="49" charset="-122"/>
                <a:cs typeface="Times New Roman" pitchFamily="18" charset="0"/>
              </a:rPr>
              <a:t>嵌入式系统开发需要</a:t>
            </a:r>
            <a:r>
              <a:rPr lang="zh-CN" altLang="en-US" sz="3200" b="1" dirty="0">
                <a:solidFill>
                  <a:srgbClr val="FF0000"/>
                </a:solidFill>
                <a:latin typeface="楷体" pitchFamily="49" charset="-122"/>
                <a:ea typeface="楷体" pitchFamily="49" charset="-122"/>
                <a:cs typeface="Times New Roman" pitchFamily="18" charset="0"/>
              </a:rPr>
              <a:t>特定的开发环境</a:t>
            </a:r>
            <a:r>
              <a:rPr lang="zh-CN" altLang="en-US" sz="3200" b="1" dirty="0">
                <a:latin typeface="楷体" pitchFamily="49" charset="-122"/>
                <a:ea typeface="楷体" pitchFamily="49" charset="-122"/>
                <a:cs typeface="Times New Roman" pitchFamily="18" charset="0"/>
              </a:rPr>
              <a:t>和开发工具</a:t>
            </a:r>
            <a:endParaRPr lang="en-US" altLang="zh-CN" sz="3200" b="1" dirty="0">
              <a:latin typeface="楷体" pitchFamily="49" charset="-122"/>
              <a:ea typeface="楷体" pitchFamily="49" charset="-122"/>
              <a:cs typeface="Times New Roman" pitchFamily="18" charset="0"/>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43472" y="1844824"/>
            <a:ext cx="9289032" cy="3785652"/>
          </a:xfrm>
          <a:prstGeom prst="rect">
            <a:avLst/>
          </a:prstGeom>
        </p:spPr>
        <p:txBody>
          <a:bodyPr wrap="square">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通用计算机具有完善的操作系统和应用程序接口</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(API)</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，应用程序的开发以及完成后的软件都在操作系统</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(OS)</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平台上运行，但一般不是实时的。</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chemeClr val="accent1"/>
              </a:buClr>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嵌入式系统则不同，应用程序可以没有操作系统直接在芯片上运行，但是用户必须自行选配</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RTOS </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开发平台，这样才能</a:t>
            </a:r>
            <a:r>
              <a:rPr lang="zh-CN" altLang="en-US" sz="30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保证程序执行的实时性</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、可靠性，并减少开发时间，保障软件质量。 </a:t>
            </a:r>
          </a:p>
        </p:txBody>
      </p:sp>
      <p:sp>
        <p:nvSpPr>
          <p:cNvPr id="82946" name="矩形 2"/>
          <p:cNvSpPr>
            <a:spLocks noChangeArrowheads="1"/>
          </p:cNvSpPr>
          <p:nvPr/>
        </p:nvSpPr>
        <p:spPr bwMode="auto">
          <a:xfrm>
            <a:off x="1343472" y="938748"/>
            <a:ext cx="8642350" cy="584775"/>
          </a:xfrm>
          <a:prstGeom prst="rect">
            <a:avLst/>
          </a:prstGeom>
          <a:noFill/>
          <a:ln w="9525">
            <a:noFill/>
            <a:miter lim="800000"/>
            <a:headEnd/>
            <a:tailEnd/>
          </a:ln>
        </p:spPr>
        <p:txBody>
          <a:bodyPr wrap="square">
            <a:spAutoFit/>
          </a:bodyPr>
          <a:lstStyle/>
          <a:p>
            <a:r>
              <a:rPr lang="en-US" altLang="zh-CN" sz="3200" dirty="0">
                <a:latin typeface="Times New Roman" pitchFamily="18" charset="0"/>
                <a:ea typeface="楷体" pitchFamily="49" charset="-122"/>
                <a:cs typeface="Times New Roman" pitchFamily="18" charset="0"/>
              </a:rPr>
              <a:t>(5)  </a:t>
            </a:r>
            <a:r>
              <a:rPr lang="zh-CN" altLang="en-US" sz="3200" dirty="0">
                <a:latin typeface="Times New Roman" pitchFamily="18" charset="0"/>
                <a:ea typeface="楷体" pitchFamily="49" charset="-122"/>
                <a:cs typeface="Times New Roman" pitchFamily="18" charset="0"/>
              </a:rPr>
              <a:t>嵌入式系统软件需要</a:t>
            </a:r>
            <a:r>
              <a:rPr lang="en-US" altLang="zh-CN" sz="3200" dirty="0">
                <a:solidFill>
                  <a:srgbClr val="FF0000"/>
                </a:solidFill>
                <a:latin typeface="Times New Roman" pitchFamily="18" charset="0"/>
                <a:ea typeface="楷体" pitchFamily="49" charset="-122"/>
                <a:cs typeface="Times New Roman" pitchFamily="18" charset="0"/>
              </a:rPr>
              <a:t>RTOS</a:t>
            </a:r>
            <a:r>
              <a:rPr lang="en-US" altLang="zh-CN" sz="3200" dirty="0">
                <a:latin typeface="Times New Roman" pitchFamily="18" charset="0"/>
                <a:ea typeface="楷体" pitchFamily="49" charset="-122"/>
                <a:cs typeface="Times New Roman" pitchFamily="18" charset="0"/>
              </a:rPr>
              <a:t> </a:t>
            </a:r>
            <a:r>
              <a:rPr lang="zh-CN" altLang="en-US" sz="3200" dirty="0">
                <a:latin typeface="Times New Roman" pitchFamily="18" charset="0"/>
                <a:ea typeface="楷体" pitchFamily="49" charset="-122"/>
                <a:cs typeface="Times New Roman" pitchFamily="18" charset="0"/>
              </a:rPr>
              <a:t>开发平台</a:t>
            </a:r>
            <a:endParaRPr lang="en-US" altLang="zh-CN" sz="3200" dirty="0">
              <a:latin typeface="Times New Roman" pitchFamily="18" charset="0"/>
              <a:ea typeface="楷体" pitchFamily="49" charset="-122"/>
              <a:cs typeface="Times New Roman" pitchFamily="18" charset="0"/>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矩形 1"/>
          <p:cNvSpPr>
            <a:spLocks noChangeArrowheads="1"/>
          </p:cNvSpPr>
          <p:nvPr/>
        </p:nvSpPr>
        <p:spPr bwMode="auto">
          <a:xfrm>
            <a:off x="1199456" y="1376856"/>
            <a:ext cx="8927649" cy="2862322"/>
          </a:xfrm>
          <a:prstGeom prst="rect">
            <a:avLst/>
          </a:prstGeom>
          <a:noFill/>
          <a:ln w="9525">
            <a:noFill/>
            <a:miter lim="800000"/>
            <a:headEnd/>
            <a:tailEnd/>
          </a:ln>
        </p:spPr>
        <p:txBody>
          <a:bodyPr wrap="square">
            <a:spAutoFit/>
          </a:bodyPr>
          <a:lstStyle/>
          <a:p>
            <a:pPr marL="342908" indent="-342908">
              <a:buClr>
                <a:schemeClr val="accent1"/>
              </a:buClr>
              <a:buFont typeface="Wingdings" pitchFamily="2" charset="2"/>
              <a:buChar char="Ø"/>
            </a:pPr>
            <a:r>
              <a:rPr lang="zh-CN" altLang="en-US" sz="3000" dirty="0">
                <a:latin typeface="楷体" pitchFamily="49" charset="-122"/>
                <a:ea typeface="楷体" pitchFamily="49" charset="-122"/>
              </a:rPr>
              <a:t>通用计算机的开发人员一般是计算机科学或计算机工程方面的专业人士。</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楷体" pitchFamily="49" charset="-122"/>
                <a:ea typeface="楷体" pitchFamily="49" charset="-122"/>
              </a:rPr>
              <a:t>嵌入式系统则是要和各个</a:t>
            </a:r>
            <a:r>
              <a:rPr lang="zh-CN" altLang="en-US" sz="3000" dirty="0">
                <a:solidFill>
                  <a:srgbClr val="FF0000"/>
                </a:solidFill>
                <a:latin typeface="楷体" pitchFamily="49" charset="-122"/>
                <a:ea typeface="楷体" pitchFamily="49" charset="-122"/>
              </a:rPr>
              <a:t>不同行业的应用相结合</a:t>
            </a:r>
            <a:r>
              <a:rPr lang="zh-CN" altLang="en-US" sz="3000" dirty="0">
                <a:latin typeface="楷体" pitchFamily="49" charset="-122"/>
                <a:ea typeface="楷体" pitchFamily="49" charset="-122"/>
              </a:rPr>
              <a:t>的</a:t>
            </a:r>
            <a:r>
              <a:rPr lang="en-US" altLang="zh-CN" sz="3000" dirty="0">
                <a:latin typeface="楷体" pitchFamily="49" charset="-122"/>
                <a:ea typeface="楷体" pitchFamily="49" charset="-122"/>
              </a:rPr>
              <a:t>,</a:t>
            </a:r>
            <a:r>
              <a:rPr lang="zh-CN" altLang="en-US" sz="3000" dirty="0">
                <a:latin typeface="楷体" pitchFamily="49" charset="-122"/>
                <a:ea typeface="楷体" pitchFamily="49" charset="-122"/>
              </a:rPr>
              <a:t>要求更多的计算机以外的专业知识</a:t>
            </a:r>
            <a:r>
              <a:rPr lang="en-US" altLang="zh-CN" sz="3000" dirty="0">
                <a:latin typeface="楷体" pitchFamily="49" charset="-122"/>
                <a:ea typeface="楷体" pitchFamily="49" charset="-122"/>
              </a:rPr>
              <a:t>,</a:t>
            </a:r>
            <a:r>
              <a:rPr lang="zh-CN" altLang="en-US" sz="3000" dirty="0">
                <a:latin typeface="楷体" pitchFamily="49" charset="-122"/>
                <a:ea typeface="楷体" pitchFamily="49" charset="-122"/>
              </a:rPr>
              <a:t>其开发人员往往是各个应用领域的专家。</a:t>
            </a:r>
          </a:p>
        </p:txBody>
      </p:sp>
      <p:pic>
        <p:nvPicPr>
          <p:cNvPr id="83970" name="图片 2"/>
          <p:cNvPicPr>
            <a:picLocks noChangeAspect="1"/>
          </p:cNvPicPr>
          <p:nvPr/>
        </p:nvPicPr>
        <p:blipFill>
          <a:blip r:embed="rId2"/>
          <a:srcRect/>
          <a:stretch>
            <a:fillRect/>
          </a:stretch>
        </p:blipFill>
        <p:spPr bwMode="auto">
          <a:xfrm>
            <a:off x="4079776" y="4344987"/>
            <a:ext cx="4392612" cy="2513013"/>
          </a:xfrm>
          <a:prstGeom prst="rect">
            <a:avLst/>
          </a:prstGeom>
          <a:noFill/>
          <a:ln w="9525">
            <a:noFill/>
            <a:miter lim="800000"/>
            <a:headEnd/>
            <a:tailEnd/>
          </a:ln>
        </p:spPr>
      </p:pic>
      <p:sp>
        <p:nvSpPr>
          <p:cNvPr id="83972" name="矩形 4"/>
          <p:cNvSpPr>
            <a:spLocks noChangeArrowheads="1"/>
          </p:cNvSpPr>
          <p:nvPr/>
        </p:nvSpPr>
        <p:spPr bwMode="auto">
          <a:xfrm>
            <a:off x="1343472" y="620688"/>
            <a:ext cx="7992888" cy="584775"/>
          </a:xfrm>
          <a:prstGeom prst="rect">
            <a:avLst/>
          </a:prstGeom>
          <a:noFill/>
          <a:ln w="9525">
            <a:noFill/>
            <a:miter lim="800000"/>
            <a:headEnd/>
            <a:tailEnd/>
          </a:ln>
        </p:spPr>
        <p:txBody>
          <a:bodyPr wrap="square">
            <a:spAutoFit/>
          </a:bodyPr>
          <a:lstStyle/>
          <a:p>
            <a:r>
              <a:rPr lang="en-US" altLang="zh-CN" sz="3200" dirty="0">
                <a:latin typeface="Times New Roman" pitchFamily="18" charset="0"/>
                <a:ea typeface="楷体" pitchFamily="49" charset="-122"/>
                <a:cs typeface="Times New Roman" pitchFamily="18" charset="0"/>
              </a:rPr>
              <a:t>(6) </a:t>
            </a:r>
            <a:r>
              <a:rPr lang="zh-CN" altLang="en-US" sz="3200" dirty="0">
                <a:latin typeface="楷体" pitchFamily="49" charset="-122"/>
                <a:ea typeface="楷体" pitchFamily="49" charset="-122"/>
                <a:cs typeface="Times New Roman" pitchFamily="18" charset="0"/>
              </a:rPr>
              <a:t>嵌入式系统开发人员以应用专家为主 </a:t>
            </a:r>
            <a:endParaRPr lang="en-US" altLang="zh-CN" sz="3200" dirty="0">
              <a:latin typeface="楷体" pitchFamily="49" charset="-122"/>
              <a:ea typeface="楷体" pitchFamily="49" charset="-122"/>
              <a:cs typeface="Times New Roman" pitchFamily="18" charset="0"/>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1"/>
          <p:cNvSpPr>
            <a:spLocks noGrp="1"/>
          </p:cNvSpPr>
          <p:nvPr>
            <p:ph type="title"/>
          </p:nvPr>
        </p:nvSpPr>
        <p:spPr>
          <a:xfrm>
            <a:off x="1806575" y="228600"/>
            <a:ext cx="8832850" cy="990600"/>
          </a:xfrm>
        </p:spPr>
        <p:txBody>
          <a:bodyPr/>
          <a:lstStyle/>
          <a:p>
            <a:r>
              <a:rPr lang="en-US" altLang="zh-CN" sz="3600" b="1">
                <a:solidFill>
                  <a:srgbClr val="000000"/>
                </a:solidFill>
                <a:latin typeface="Times New Roman" pitchFamily="18" charset="0"/>
                <a:ea typeface="黑体" pitchFamily="49" charset="-122"/>
                <a:cs typeface="Times New Roman" pitchFamily="18" charset="0"/>
              </a:rPr>
              <a:t>1.5 </a:t>
            </a:r>
            <a:r>
              <a:rPr lang="en-US" altLang="zh-CN" sz="3600" b="1">
                <a:solidFill>
                  <a:srgbClr val="000000"/>
                </a:solidFill>
                <a:latin typeface="Times New Roman" pitchFamily="18" charset="0"/>
                <a:ea typeface="楷体" pitchFamily="49" charset="-122"/>
                <a:cs typeface="Times New Roman" pitchFamily="18" charset="0"/>
              </a:rPr>
              <a:t> </a:t>
            </a:r>
            <a:r>
              <a:rPr lang="zh-CN" altLang="en-US" sz="3600" b="1">
                <a:solidFill>
                  <a:srgbClr val="000000"/>
                </a:solidFill>
                <a:latin typeface="Times New Roman" pitchFamily="18" charset="0"/>
                <a:ea typeface="楷体" pitchFamily="49" charset="-122"/>
                <a:cs typeface="Times New Roman" pitchFamily="18" charset="0"/>
              </a:rPr>
              <a:t>嵌入式系统的应用前景</a:t>
            </a:r>
            <a:endParaRPr lang="zh-CN" altLang="en-US" sz="3600" b="1">
              <a:solidFill>
                <a:srgbClr val="4F271C"/>
              </a:solidFill>
              <a:latin typeface="Times New Roman" pitchFamily="18" charset="0"/>
              <a:ea typeface="宋体" charset="-122"/>
              <a:cs typeface="Times New Roman" pitchFamily="18" charset="0"/>
            </a:endParaRPr>
          </a:p>
        </p:txBody>
      </p:sp>
      <p:sp>
        <p:nvSpPr>
          <p:cNvPr id="5" name="文本框 4"/>
          <p:cNvSpPr txBox="1"/>
          <p:nvPr/>
        </p:nvSpPr>
        <p:spPr>
          <a:xfrm>
            <a:off x="1055440" y="1628800"/>
            <a:ext cx="9733781" cy="4247317"/>
          </a:xfrm>
          <a:prstGeom prst="rect">
            <a:avLst/>
          </a:prstGeom>
          <a:noFill/>
        </p:spPr>
        <p:txBody>
          <a:bodyPr wrap="square">
            <a:spAutoFit/>
          </a:bodyPr>
          <a:lstStyle/>
          <a:p>
            <a:pPr marL="342908" indent="-342908" fontAlgn="auto">
              <a:spcBef>
                <a:spcPts val="0"/>
              </a:spcBef>
              <a:spcAft>
                <a:spcPts val="0"/>
              </a:spcAft>
              <a:buClr>
                <a:schemeClr val="accent1"/>
              </a:buClr>
              <a:buSzPct val="90000"/>
              <a:buFont typeface="Wingdings" panose="05000000000000000000" pitchFamily="2" charset="2"/>
              <a:buChar char="u"/>
              <a:defRPr/>
            </a:pPr>
            <a:r>
              <a:rPr lang="zh-CN" altLang="en-US" sz="3000" dirty="0">
                <a:latin typeface="楷体" panose="02010609060101010101" pitchFamily="49" charset="-122"/>
                <a:ea typeface="楷体" panose="02010609060101010101" pitchFamily="49" charset="-122"/>
              </a:rPr>
              <a:t>嵌入式计算机技术的应用已影响到我们生活的方方面面</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几乎无处不在，我们的移动电话、家用电器、汽车等无不有它的踪影。</a:t>
            </a:r>
            <a:endParaRPr lang="en-US" altLang="zh-CN" sz="3000" dirty="0">
              <a:latin typeface="楷体" panose="02010609060101010101" pitchFamily="49" charset="-122"/>
              <a:ea typeface="楷体" panose="02010609060101010101" pitchFamily="49" charset="-122"/>
            </a:endParaRPr>
          </a:p>
          <a:p>
            <a:pPr fontAlgn="auto">
              <a:spcBef>
                <a:spcPts val="0"/>
              </a:spcBef>
              <a:spcAft>
                <a:spcPts val="0"/>
              </a:spcAft>
              <a:buClr>
                <a:schemeClr val="accent1"/>
              </a:buClr>
              <a:buSzPct val="90000"/>
              <a:defRPr/>
            </a:pP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SzPct val="90000"/>
              <a:buFont typeface="Wingdings" panose="05000000000000000000" pitchFamily="2" charset="2"/>
              <a:buChar char="u"/>
              <a:defRPr/>
            </a:pPr>
            <a:r>
              <a:rPr lang="zh-CN" altLang="en-US" sz="3000" dirty="0">
                <a:latin typeface="楷体" panose="02010609060101010101" pitchFamily="49" charset="-122"/>
                <a:ea typeface="楷体" panose="02010609060101010101" pitchFamily="49" charset="-122"/>
              </a:rPr>
              <a:t>嵌入式控制器因其体积小、可靠性高、功能强、灵活方便等许多优点</a:t>
            </a:r>
            <a:r>
              <a:rPr lang="en-US" altLang="zh-CN" sz="3000" dirty="0">
                <a:latin typeface="楷体" panose="02010609060101010101" pitchFamily="49" charset="-122"/>
                <a:ea typeface="楷体" panose="02010609060101010101" pitchFamily="49" charset="-122"/>
              </a:rPr>
              <a:t>, </a:t>
            </a:r>
            <a:r>
              <a:rPr lang="zh-CN" altLang="en-US" sz="3000" dirty="0">
                <a:latin typeface="楷体" panose="02010609060101010101" pitchFamily="49" charset="-122"/>
                <a:ea typeface="楷体" panose="02010609060101010101" pitchFamily="49" charset="-122"/>
              </a:rPr>
              <a:t>应用已深入到工业、农业、教育、国防以及日常生活等各个领域。如果说推动数字革命的动力最早是大型机</a:t>
            </a:r>
            <a:r>
              <a:rPr lang="en-US" altLang="zh-CN" sz="3000" dirty="0">
                <a:latin typeface="楷体" panose="02010609060101010101" pitchFamily="49" charset="-122"/>
                <a:ea typeface="楷体" panose="02010609060101010101" pitchFamily="49" charset="-122"/>
              </a:rPr>
              <a:t>, </a:t>
            </a:r>
            <a:r>
              <a:rPr lang="zh-CN" altLang="en-US" sz="3000" dirty="0">
                <a:latin typeface="楷体" panose="02010609060101010101" pitchFamily="49" charset="-122"/>
                <a:ea typeface="楷体" panose="02010609060101010101" pitchFamily="49" charset="-122"/>
              </a:rPr>
              <a:t>第二波动力是</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PC</a:t>
            </a:r>
            <a:r>
              <a:rPr lang="zh-CN" altLang="en-US" sz="3000" dirty="0">
                <a:latin typeface="楷体" panose="02010609060101010101" pitchFamily="49" charset="-122"/>
                <a:ea typeface="楷体" panose="02010609060101010101" pitchFamily="49" charset="-122"/>
              </a:rPr>
              <a:t>机</a:t>
            </a:r>
            <a:r>
              <a:rPr lang="en-US" altLang="zh-CN" sz="3000" dirty="0">
                <a:latin typeface="楷体" panose="02010609060101010101" pitchFamily="49" charset="-122"/>
                <a:ea typeface="楷体" panose="02010609060101010101" pitchFamily="49" charset="-122"/>
              </a:rPr>
              <a:t>, </a:t>
            </a:r>
            <a:r>
              <a:rPr lang="zh-CN" altLang="en-US" sz="3000" dirty="0">
                <a:solidFill>
                  <a:srgbClr val="0070C0"/>
                </a:solidFill>
                <a:latin typeface="楷体" panose="02010609060101010101" pitchFamily="49" charset="-122"/>
                <a:ea typeface="楷体" panose="02010609060101010101" pitchFamily="49" charset="-122"/>
              </a:rPr>
              <a:t>那么嵌入式技术便是推动数字革命的第三波动力。</a:t>
            </a:r>
            <a:endParaRPr lang="en-US" altLang="zh-CN" sz="3000" dirty="0">
              <a:solidFill>
                <a:srgbClr val="0070C0"/>
              </a:solidFill>
              <a:latin typeface="楷体" panose="02010609060101010101" pitchFamily="49" charset="-122"/>
              <a:ea typeface="楷体" panose="02010609060101010101" pitchFamily="49"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Grp="1"/>
          </p:cNvSpPr>
          <p:nvPr>
            <p:ph type="title"/>
          </p:nvPr>
        </p:nvSpPr>
        <p:spPr>
          <a:xfrm>
            <a:off x="1803403" y="273050"/>
            <a:ext cx="6164263" cy="869950"/>
          </a:xfrm>
        </p:spPr>
        <p:txBody>
          <a:bodyPr/>
          <a:lstStyle/>
          <a:p>
            <a:r>
              <a:rPr lang="zh-CN" altLang="en-US">
                <a:solidFill>
                  <a:srgbClr val="4F271C"/>
                </a:solidFill>
                <a:latin typeface="楷体" pitchFamily="49" charset="-122"/>
                <a:ea typeface="楷体" pitchFamily="49" charset="-122"/>
              </a:rPr>
              <a:t>目录</a:t>
            </a:r>
          </a:p>
        </p:txBody>
      </p:sp>
      <p:graphicFrame>
        <p:nvGraphicFramePr>
          <p:cNvPr id="3" name="图示 2"/>
          <p:cNvGraphicFramePr/>
          <p:nvPr/>
        </p:nvGraphicFramePr>
        <p:xfrm>
          <a:off x="3715425" y="1556792"/>
          <a:ext cx="7324080" cy="53012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6387" name="文本框 9"/>
          <p:cNvSpPr txBox="1">
            <a:spLocks noChangeArrowheads="1"/>
          </p:cNvSpPr>
          <p:nvPr/>
        </p:nvSpPr>
        <p:spPr bwMode="auto">
          <a:xfrm>
            <a:off x="4894263" y="1652591"/>
            <a:ext cx="3365500" cy="461665"/>
          </a:xfrm>
          <a:prstGeom prst="rect">
            <a:avLst/>
          </a:prstGeom>
          <a:noFill/>
          <a:ln w="9525">
            <a:noFill/>
            <a:miter lim="800000"/>
            <a:headEnd/>
            <a:tailEnd/>
          </a:ln>
        </p:spPr>
        <p:txBody>
          <a:bodyPr>
            <a:spAutoFit/>
          </a:bodyPr>
          <a:lstStyle/>
          <a:p>
            <a:r>
              <a:rPr lang="en-US" altLang="zh-CN" sz="2400">
                <a:solidFill>
                  <a:srgbClr val="000000"/>
                </a:solidFill>
                <a:latin typeface="黑体" pitchFamily="49" charset="-122"/>
                <a:ea typeface="黑体" pitchFamily="49" charset="-122"/>
                <a:hlinkClick r:id="rId8" action="ppaction://hlinksldjump"/>
              </a:rPr>
              <a:t>1.1</a:t>
            </a:r>
            <a:r>
              <a:rPr lang="en-US" altLang="zh-CN" sz="2400">
                <a:solidFill>
                  <a:srgbClr val="000000"/>
                </a:solidFill>
                <a:latin typeface="楷体" pitchFamily="49" charset="-122"/>
                <a:ea typeface="楷体" pitchFamily="49" charset="-122"/>
                <a:hlinkClick r:id="rId8" action="ppaction://hlinksldjump"/>
              </a:rPr>
              <a:t> </a:t>
            </a:r>
            <a:r>
              <a:rPr lang="zh-CN" altLang="en-US" sz="2400">
                <a:solidFill>
                  <a:srgbClr val="000000"/>
                </a:solidFill>
                <a:latin typeface="楷体" pitchFamily="49" charset="-122"/>
                <a:ea typeface="楷体" pitchFamily="49" charset="-122"/>
                <a:hlinkClick r:id="rId8" action="ppaction://hlinksldjump"/>
              </a:rPr>
              <a:t>嵌入式系统的概念</a:t>
            </a:r>
            <a:endParaRPr lang="zh-CN" altLang="en-US" sz="2400">
              <a:latin typeface="Tw Cen MT" pitchFamily="34" charset="0"/>
              <a:ea typeface="华文仿宋" pitchFamily="2" charset="-122"/>
            </a:endParaRPr>
          </a:p>
        </p:txBody>
      </p:sp>
      <p:pic>
        <p:nvPicPr>
          <p:cNvPr id="16388" name="图片 11"/>
          <p:cNvPicPr>
            <a:picLocks noChangeAspect="1"/>
          </p:cNvPicPr>
          <p:nvPr/>
        </p:nvPicPr>
        <p:blipFill>
          <a:blip r:embed="rId9"/>
          <a:srcRect/>
          <a:stretch>
            <a:fillRect/>
          </a:stretch>
        </p:blipFill>
        <p:spPr bwMode="auto">
          <a:xfrm>
            <a:off x="5100642" y="2274892"/>
            <a:ext cx="3659187" cy="568325"/>
          </a:xfrm>
          <a:prstGeom prst="rect">
            <a:avLst/>
          </a:prstGeom>
          <a:noFill/>
          <a:ln w="9525">
            <a:noFill/>
            <a:miter lim="800000"/>
            <a:headEnd/>
            <a:tailEnd/>
          </a:ln>
        </p:spPr>
      </p:pic>
      <p:sp>
        <p:nvSpPr>
          <p:cNvPr id="11" name="椭圆 10"/>
          <p:cNvSpPr/>
          <p:nvPr/>
        </p:nvSpPr>
        <p:spPr>
          <a:xfrm>
            <a:off x="4921416" y="2340451"/>
            <a:ext cx="359992" cy="359992"/>
          </a:xfrm>
          <a:prstGeom prst="ellipse">
            <a:avLst/>
          </a:prstGeom>
          <a:scene3d>
            <a:camera prst="orthographicFront"/>
            <a:lightRig rig="threePt" dir="t"/>
          </a:scene3d>
          <a:sp3d>
            <a:bevelT/>
          </a:sp3d>
        </p:spPr>
        <p:style>
          <a:lnRef idx="1">
            <a:schemeClr val="dk2">
              <a:hueOff val="0"/>
              <a:satOff val="0"/>
              <a:lumOff val="0"/>
              <a:alphaOff val="0"/>
            </a:schemeClr>
          </a:lnRef>
          <a:fillRef idx="1">
            <a:schemeClr val="lt1">
              <a:hueOff val="0"/>
              <a:satOff val="0"/>
              <a:lumOff val="0"/>
              <a:alphaOff val="0"/>
            </a:schemeClr>
          </a:fillRef>
          <a:effectRef idx="2">
            <a:schemeClr val="lt1">
              <a:hueOff val="0"/>
              <a:satOff val="0"/>
              <a:lumOff val="0"/>
              <a:alphaOff val="0"/>
            </a:schemeClr>
          </a:effectRef>
          <a:fontRef idx="minor">
            <a:schemeClr val="dk2">
              <a:hueOff val="0"/>
              <a:satOff val="0"/>
              <a:lumOff val="0"/>
              <a:alphaOff val="0"/>
            </a:schemeClr>
          </a:fontRef>
        </p:style>
      </p:sp>
      <p:sp>
        <p:nvSpPr>
          <p:cNvPr id="16392" name="文本框 12"/>
          <p:cNvSpPr txBox="1">
            <a:spLocks noChangeArrowheads="1"/>
          </p:cNvSpPr>
          <p:nvPr/>
        </p:nvSpPr>
        <p:spPr bwMode="auto">
          <a:xfrm>
            <a:off x="5229229" y="2322514"/>
            <a:ext cx="3567113" cy="461665"/>
          </a:xfrm>
          <a:prstGeom prst="rect">
            <a:avLst/>
          </a:prstGeom>
          <a:noFill/>
          <a:ln w="9525">
            <a:noFill/>
            <a:miter lim="800000"/>
            <a:headEnd/>
            <a:tailEnd/>
          </a:ln>
        </p:spPr>
        <p:txBody>
          <a:bodyPr>
            <a:spAutoFit/>
          </a:bodyPr>
          <a:lstStyle/>
          <a:p>
            <a:r>
              <a:rPr lang="en-US" altLang="zh-CN" sz="2400">
                <a:solidFill>
                  <a:srgbClr val="000000"/>
                </a:solidFill>
                <a:latin typeface="黑体" pitchFamily="49" charset="-122"/>
                <a:ea typeface="黑体" pitchFamily="49" charset="-122"/>
                <a:hlinkClick r:id="rId10" action="ppaction://hlinksldjump"/>
              </a:rPr>
              <a:t>1.2</a:t>
            </a:r>
            <a:r>
              <a:rPr lang="en-US" altLang="zh-CN" sz="2400">
                <a:solidFill>
                  <a:srgbClr val="000000"/>
                </a:solidFill>
                <a:latin typeface="楷体" pitchFamily="49" charset="-122"/>
                <a:ea typeface="楷体" pitchFamily="49" charset="-122"/>
                <a:hlinkClick r:id="rId10" action="ppaction://hlinksldjump"/>
              </a:rPr>
              <a:t> </a:t>
            </a:r>
            <a:r>
              <a:rPr lang="zh-CN" altLang="en-US" sz="2400">
                <a:solidFill>
                  <a:srgbClr val="000000"/>
                </a:solidFill>
                <a:latin typeface="楷体" pitchFamily="49" charset="-122"/>
                <a:ea typeface="楷体" pitchFamily="49" charset="-122"/>
                <a:hlinkClick r:id="rId10" action="ppaction://hlinksldjump"/>
              </a:rPr>
              <a:t>嵌入式系统的历史</a:t>
            </a:r>
            <a:endParaRPr lang="zh-CN" altLang="en-US" sz="2400">
              <a:latin typeface="Tw Cen MT" pitchFamily="34" charset="0"/>
              <a:ea typeface="华文仿宋" pitchFamily="2" charset="-122"/>
            </a:endParaRPr>
          </a:p>
        </p:txBody>
      </p:sp>
      <p:pic>
        <p:nvPicPr>
          <p:cNvPr id="16393" name="图片 14"/>
          <p:cNvPicPr>
            <a:picLocks noChangeAspect="1"/>
          </p:cNvPicPr>
          <p:nvPr/>
        </p:nvPicPr>
        <p:blipFill>
          <a:blip r:embed="rId11"/>
          <a:srcRect/>
          <a:stretch>
            <a:fillRect/>
          </a:stretch>
        </p:blipFill>
        <p:spPr bwMode="auto">
          <a:xfrm>
            <a:off x="5435600" y="2863850"/>
            <a:ext cx="3709988" cy="528638"/>
          </a:xfrm>
          <a:prstGeom prst="rect">
            <a:avLst/>
          </a:prstGeom>
          <a:noFill/>
          <a:ln w="9525">
            <a:noFill/>
            <a:miter lim="800000"/>
            <a:headEnd/>
            <a:tailEnd/>
          </a:ln>
        </p:spPr>
      </p:pic>
      <p:pic>
        <p:nvPicPr>
          <p:cNvPr id="16394" name="图片 13"/>
          <p:cNvPicPr>
            <a:picLocks noChangeAspect="1"/>
          </p:cNvPicPr>
          <p:nvPr/>
        </p:nvPicPr>
        <p:blipFill>
          <a:blip r:embed="rId12"/>
          <a:srcRect/>
          <a:stretch>
            <a:fillRect/>
          </a:stretch>
        </p:blipFill>
        <p:spPr bwMode="auto">
          <a:xfrm>
            <a:off x="5194301" y="2897188"/>
            <a:ext cx="482600" cy="481012"/>
          </a:xfrm>
          <a:prstGeom prst="rect">
            <a:avLst/>
          </a:prstGeom>
          <a:noFill/>
          <a:ln w="9525">
            <a:noFill/>
            <a:miter lim="800000"/>
            <a:headEnd/>
            <a:tailEnd/>
          </a:ln>
        </p:spPr>
      </p:pic>
      <p:sp>
        <p:nvSpPr>
          <p:cNvPr id="16395" name="文本框 15"/>
          <p:cNvSpPr txBox="1">
            <a:spLocks noChangeArrowheads="1"/>
          </p:cNvSpPr>
          <p:nvPr/>
        </p:nvSpPr>
        <p:spPr bwMode="auto">
          <a:xfrm>
            <a:off x="5543550" y="2871790"/>
            <a:ext cx="3282950" cy="461665"/>
          </a:xfrm>
          <a:prstGeom prst="rect">
            <a:avLst/>
          </a:prstGeom>
          <a:noFill/>
          <a:ln w="9525">
            <a:noFill/>
            <a:miter lim="800000"/>
            <a:headEnd/>
            <a:tailEnd/>
          </a:ln>
        </p:spPr>
        <p:txBody>
          <a:bodyPr>
            <a:spAutoFit/>
          </a:bodyPr>
          <a:lstStyle/>
          <a:p>
            <a:r>
              <a:rPr lang="en-US" altLang="zh-CN" sz="2400">
                <a:solidFill>
                  <a:srgbClr val="000000"/>
                </a:solidFill>
                <a:latin typeface="黑体" pitchFamily="49" charset="-122"/>
                <a:ea typeface="黑体" pitchFamily="49" charset="-122"/>
                <a:hlinkClick r:id="rId13" action="ppaction://hlinksldjump"/>
              </a:rPr>
              <a:t>1.3</a:t>
            </a:r>
            <a:r>
              <a:rPr lang="en-US" altLang="zh-CN" sz="2400">
                <a:solidFill>
                  <a:srgbClr val="000000"/>
                </a:solidFill>
                <a:latin typeface="楷体" pitchFamily="49" charset="-122"/>
                <a:ea typeface="楷体" pitchFamily="49" charset="-122"/>
                <a:hlinkClick r:id="rId13" action="ppaction://hlinksldjump"/>
              </a:rPr>
              <a:t> </a:t>
            </a:r>
            <a:r>
              <a:rPr lang="zh-CN" altLang="en-US" sz="2400">
                <a:solidFill>
                  <a:srgbClr val="000000"/>
                </a:solidFill>
                <a:latin typeface="楷体" pitchFamily="49" charset="-122"/>
                <a:ea typeface="楷体" pitchFamily="49" charset="-122"/>
                <a:hlinkClick r:id="rId13" action="ppaction://hlinksldjump"/>
              </a:rPr>
              <a:t>嵌入式系统的组成</a:t>
            </a:r>
            <a:endParaRPr lang="zh-CN" altLang="en-US" sz="2400">
              <a:latin typeface="Tw Cen MT" pitchFamily="34" charset="0"/>
              <a:ea typeface="华文仿宋" pitchFamily="2" charset="-122"/>
            </a:endParaRPr>
          </a:p>
        </p:txBody>
      </p:sp>
      <p:pic>
        <p:nvPicPr>
          <p:cNvPr id="16396" name="图片 21"/>
          <p:cNvPicPr>
            <a:picLocks noChangeAspect="1"/>
          </p:cNvPicPr>
          <p:nvPr/>
        </p:nvPicPr>
        <p:blipFill>
          <a:blip r:embed="rId11"/>
          <a:srcRect/>
          <a:stretch>
            <a:fillRect/>
          </a:stretch>
        </p:blipFill>
        <p:spPr bwMode="auto">
          <a:xfrm>
            <a:off x="5326063" y="5100642"/>
            <a:ext cx="3797300" cy="542925"/>
          </a:xfrm>
          <a:prstGeom prst="rect">
            <a:avLst/>
          </a:prstGeom>
          <a:noFill/>
          <a:ln w="9525">
            <a:noFill/>
            <a:miter lim="800000"/>
            <a:headEnd/>
            <a:tailEnd/>
          </a:ln>
        </p:spPr>
      </p:pic>
      <p:pic>
        <p:nvPicPr>
          <p:cNvPr id="16397" name="图片 22"/>
          <p:cNvPicPr>
            <a:picLocks noChangeAspect="1"/>
          </p:cNvPicPr>
          <p:nvPr/>
        </p:nvPicPr>
        <p:blipFill>
          <a:blip r:embed="rId11"/>
          <a:srcRect/>
          <a:stretch>
            <a:fillRect/>
          </a:stretch>
        </p:blipFill>
        <p:spPr bwMode="auto">
          <a:xfrm>
            <a:off x="5070478" y="5684842"/>
            <a:ext cx="4424363" cy="542925"/>
          </a:xfrm>
          <a:prstGeom prst="rect">
            <a:avLst/>
          </a:prstGeom>
          <a:noFill/>
          <a:ln w="9525">
            <a:noFill/>
            <a:miter lim="800000"/>
            <a:headEnd/>
            <a:tailEnd/>
          </a:ln>
        </p:spPr>
      </p:pic>
      <p:pic>
        <p:nvPicPr>
          <p:cNvPr id="16398" name="图片 23"/>
          <p:cNvPicPr>
            <a:picLocks noChangeAspect="1"/>
          </p:cNvPicPr>
          <p:nvPr/>
        </p:nvPicPr>
        <p:blipFill>
          <a:blip r:embed="rId11"/>
          <a:srcRect/>
          <a:stretch>
            <a:fillRect/>
          </a:stretch>
        </p:blipFill>
        <p:spPr bwMode="auto">
          <a:xfrm>
            <a:off x="4718053" y="6273803"/>
            <a:ext cx="4987925" cy="542925"/>
          </a:xfrm>
          <a:prstGeom prst="rect">
            <a:avLst/>
          </a:prstGeom>
          <a:noFill/>
          <a:ln w="9525">
            <a:noFill/>
            <a:miter lim="800000"/>
            <a:headEnd/>
            <a:tailEnd/>
          </a:ln>
        </p:spPr>
      </p:pic>
      <p:pic>
        <p:nvPicPr>
          <p:cNvPr id="16399" name="图片 16"/>
          <p:cNvPicPr>
            <a:picLocks noChangeAspect="1"/>
          </p:cNvPicPr>
          <p:nvPr/>
        </p:nvPicPr>
        <p:blipFill>
          <a:blip r:embed="rId14"/>
          <a:srcRect/>
          <a:stretch>
            <a:fillRect/>
          </a:stretch>
        </p:blipFill>
        <p:spPr bwMode="auto">
          <a:xfrm>
            <a:off x="5138738" y="5132388"/>
            <a:ext cx="481012" cy="481012"/>
          </a:xfrm>
          <a:prstGeom prst="rect">
            <a:avLst/>
          </a:prstGeom>
          <a:noFill/>
          <a:ln w="9525">
            <a:noFill/>
            <a:miter lim="800000"/>
            <a:headEnd/>
            <a:tailEnd/>
          </a:ln>
        </p:spPr>
      </p:pic>
      <p:pic>
        <p:nvPicPr>
          <p:cNvPr id="16400" name="图片 17"/>
          <p:cNvPicPr>
            <a:picLocks noChangeAspect="1"/>
          </p:cNvPicPr>
          <p:nvPr/>
        </p:nvPicPr>
        <p:blipFill>
          <a:blip r:embed="rId14"/>
          <a:srcRect/>
          <a:stretch>
            <a:fillRect/>
          </a:stretch>
        </p:blipFill>
        <p:spPr bwMode="auto">
          <a:xfrm>
            <a:off x="4860929" y="5729289"/>
            <a:ext cx="481013" cy="481012"/>
          </a:xfrm>
          <a:prstGeom prst="rect">
            <a:avLst/>
          </a:prstGeom>
          <a:noFill/>
          <a:ln w="9525">
            <a:noFill/>
            <a:miter lim="800000"/>
            <a:headEnd/>
            <a:tailEnd/>
          </a:ln>
        </p:spPr>
      </p:pic>
      <p:pic>
        <p:nvPicPr>
          <p:cNvPr id="16401" name="图片 18"/>
          <p:cNvPicPr>
            <a:picLocks noChangeAspect="1"/>
          </p:cNvPicPr>
          <p:nvPr/>
        </p:nvPicPr>
        <p:blipFill>
          <a:blip r:embed="rId14"/>
          <a:srcRect/>
          <a:stretch>
            <a:fillRect/>
          </a:stretch>
        </p:blipFill>
        <p:spPr bwMode="auto">
          <a:xfrm>
            <a:off x="4538663" y="6311903"/>
            <a:ext cx="482600" cy="481013"/>
          </a:xfrm>
          <a:prstGeom prst="rect">
            <a:avLst/>
          </a:prstGeom>
          <a:noFill/>
          <a:ln w="9525">
            <a:noFill/>
            <a:miter lim="800000"/>
            <a:headEnd/>
            <a:tailEnd/>
          </a:ln>
        </p:spPr>
      </p:pic>
      <p:sp>
        <p:nvSpPr>
          <p:cNvPr id="16402" name="文本框 24"/>
          <p:cNvSpPr txBox="1">
            <a:spLocks noChangeArrowheads="1"/>
          </p:cNvSpPr>
          <p:nvPr/>
        </p:nvSpPr>
        <p:spPr bwMode="auto">
          <a:xfrm>
            <a:off x="5543551" y="5141916"/>
            <a:ext cx="3252788" cy="461665"/>
          </a:xfrm>
          <a:prstGeom prst="rect">
            <a:avLst/>
          </a:prstGeom>
          <a:noFill/>
          <a:ln w="9525">
            <a:noFill/>
            <a:miter lim="800000"/>
            <a:headEnd/>
            <a:tailEnd/>
          </a:ln>
        </p:spPr>
        <p:txBody>
          <a:bodyPr>
            <a:spAutoFit/>
          </a:bodyPr>
          <a:lstStyle/>
          <a:p>
            <a:r>
              <a:rPr lang="en-US" altLang="zh-CN" sz="2400">
                <a:solidFill>
                  <a:srgbClr val="000000"/>
                </a:solidFill>
                <a:latin typeface="黑体" pitchFamily="49" charset="-122"/>
                <a:ea typeface="黑体" pitchFamily="49" charset="-122"/>
                <a:hlinkClick r:id="rId15" action="ppaction://hlinksldjump"/>
              </a:rPr>
              <a:t>1.4</a:t>
            </a:r>
            <a:r>
              <a:rPr lang="en-US" altLang="zh-CN" sz="2400">
                <a:solidFill>
                  <a:srgbClr val="000000"/>
                </a:solidFill>
                <a:latin typeface="楷体" pitchFamily="49" charset="-122"/>
                <a:ea typeface="楷体" pitchFamily="49" charset="-122"/>
                <a:hlinkClick r:id="rId15" action="ppaction://hlinksldjump"/>
              </a:rPr>
              <a:t> </a:t>
            </a:r>
            <a:r>
              <a:rPr lang="zh-CN" altLang="en-US" sz="2400">
                <a:solidFill>
                  <a:srgbClr val="000000"/>
                </a:solidFill>
                <a:latin typeface="楷体" pitchFamily="49" charset="-122"/>
                <a:ea typeface="楷体" pitchFamily="49" charset="-122"/>
                <a:hlinkClick r:id="rId15" action="ppaction://hlinksldjump"/>
              </a:rPr>
              <a:t>嵌入式系统的特点</a:t>
            </a:r>
            <a:endParaRPr lang="zh-CN" altLang="en-US" sz="2400">
              <a:latin typeface="Tw Cen MT" pitchFamily="34" charset="0"/>
              <a:ea typeface="华文仿宋" pitchFamily="2" charset="-122"/>
            </a:endParaRPr>
          </a:p>
        </p:txBody>
      </p:sp>
      <p:sp>
        <p:nvSpPr>
          <p:cNvPr id="16403" name="文本框 25"/>
          <p:cNvSpPr txBox="1">
            <a:spLocks noChangeArrowheads="1"/>
          </p:cNvSpPr>
          <p:nvPr/>
        </p:nvSpPr>
        <p:spPr bwMode="auto">
          <a:xfrm>
            <a:off x="5283200" y="5705478"/>
            <a:ext cx="3862388" cy="461665"/>
          </a:xfrm>
          <a:prstGeom prst="rect">
            <a:avLst/>
          </a:prstGeom>
          <a:noFill/>
          <a:ln w="9525">
            <a:noFill/>
            <a:miter lim="800000"/>
            <a:headEnd/>
            <a:tailEnd/>
          </a:ln>
        </p:spPr>
        <p:txBody>
          <a:bodyPr>
            <a:spAutoFit/>
          </a:bodyPr>
          <a:lstStyle/>
          <a:p>
            <a:r>
              <a:rPr lang="en-US" altLang="zh-CN" sz="2400">
                <a:solidFill>
                  <a:srgbClr val="000000"/>
                </a:solidFill>
                <a:latin typeface="黑体" pitchFamily="49" charset="-122"/>
                <a:ea typeface="黑体" pitchFamily="49" charset="-122"/>
                <a:hlinkClick r:id="rId16" action="ppaction://hlinksldjump"/>
              </a:rPr>
              <a:t>1.5 </a:t>
            </a:r>
            <a:r>
              <a:rPr lang="zh-CN" altLang="en-US" sz="2400">
                <a:solidFill>
                  <a:srgbClr val="000000"/>
                </a:solidFill>
                <a:latin typeface="楷体" pitchFamily="49" charset="-122"/>
                <a:ea typeface="楷体" pitchFamily="49" charset="-122"/>
                <a:hlinkClick r:id="rId16" action="ppaction://hlinksldjump"/>
              </a:rPr>
              <a:t>嵌入式系统的应用前景</a:t>
            </a:r>
            <a:endParaRPr lang="zh-CN" altLang="en-US" sz="2400">
              <a:latin typeface="Tw Cen MT" pitchFamily="34" charset="0"/>
              <a:ea typeface="华文仿宋" pitchFamily="2" charset="-122"/>
            </a:endParaRPr>
          </a:p>
        </p:txBody>
      </p:sp>
      <p:sp>
        <p:nvSpPr>
          <p:cNvPr id="16404" name="文本框 26"/>
          <p:cNvSpPr txBox="1">
            <a:spLocks noChangeArrowheads="1"/>
          </p:cNvSpPr>
          <p:nvPr/>
        </p:nvSpPr>
        <p:spPr bwMode="auto">
          <a:xfrm>
            <a:off x="5003800" y="6267453"/>
            <a:ext cx="4459288" cy="461665"/>
          </a:xfrm>
          <a:prstGeom prst="rect">
            <a:avLst/>
          </a:prstGeom>
          <a:noFill/>
          <a:ln w="9525">
            <a:noFill/>
            <a:miter lim="800000"/>
            <a:headEnd/>
            <a:tailEnd/>
          </a:ln>
        </p:spPr>
        <p:txBody>
          <a:bodyPr>
            <a:spAutoFit/>
          </a:bodyPr>
          <a:lstStyle/>
          <a:p>
            <a:r>
              <a:rPr lang="en-US" altLang="zh-CN" sz="2400">
                <a:solidFill>
                  <a:srgbClr val="000000"/>
                </a:solidFill>
                <a:latin typeface="黑体" pitchFamily="49" charset="-122"/>
                <a:ea typeface="黑体" pitchFamily="49" charset="-122"/>
                <a:hlinkClick r:id="rId17" action="ppaction://hlinksldjump"/>
              </a:rPr>
              <a:t>1.6</a:t>
            </a:r>
            <a:r>
              <a:rPr lang="en-US" altLang="zh-CN" sz="2400">
                <a:solidFill>
                  <a:srgbClr val="000000"/>
                </a:solidFill>
                <a:latin typeface="宋体" charset="-122"/>
                <a:hlinkClick r:id="rId17" action="ppaction://hlinksldjump"/>
              </a:rPr>
              <a:t> </a:t>
            </a:r>
            <a:r>
              <a:rPr lang="zh-CN" altLang="en-US" sz="2400">
                <a:solidFill>
                  <a:srgbClr val="000000"/>
                </a:solidFill>
                <a:latin typeface="楷体" pitchFamily="49" charset="-122"/>
                <a:ea typeface="楷体" pitchFamily="49" charset="-122"/>
                <a:hlinkClick r:id="rId17" action="ppaction://hlinksldjump"/>
              </a:rPr>
              <a:t>嵌入式系统的发展趋势</a:t>
            </a:r>
            <a:endParaRPr lang="zh-CN" altLang="en-US" sz="2400">
              <a:latin typeface="Tw Cen MT" pitchFamily="34" charset="0"/>
              <a:ea typeface="华文仿宋" pitchFamily="2" charset="-122"/>
            </a:endParaRPr>
          </a:p>
        </p:txBody>
      </p:sp>
      <p:pic>
        <p:nvPicPr>
          <p:cNvPr id="16405" name="图片 29"/>
          <p:cNvPicPr>
            <a:picLocks noChangeAspect="1"/>
          </p:cNvPicPr>
          <p:nvPr/>
        </p:nvPicPr>
        <p:blipFill>
          <a:blip r:embed="rId11"/>
          <a:srcRect/>
          <a:stretch>
            <a:fillRect/>
          </a:stretch>
        </p:blipFill>
        <p:spPr bwMode="auto">
          <a:xfrm>
            <a:off x="5486400" y="3498853"/>
            <a:ext cx="3976688" cy="473075"/>
          </a:xfrm>
          <a:prstGeom prst="rect">
            <a:avLst/>
          </a:prstGeom>
          <a:noFill/>
          <a:ln w="9525">
            <a:noFill/>
            <a:miter lim="800000"/>
            <a:headEnd/>
            <a:tailEnd/>
          </a:ln>
        </p:spPr>
      </p:pic>
      <p:pic>
        <p:nvPicPr>
          <p:cNvPr id="16406" name="图片 28"/>
          <p:cNvPicPr>
            <a:picLocks noChangeAspect="1"/>
          </p:cNvPicPr>
          <p:nvPr/>
        </p:nvPicPr>
        <p:blipFill>
          <a:blip r:embed="rId12"/>
          <a:srcRect/>
          <a:stretch>
            <a:fillRect/>
          </a:stretch>
        </p:blipFill>
        <p:spPr bwMode="auto">
          <a:xfrm>
            <a:off x="5326063" y="3543304"/>
            <a:ext cx="360362" cy="360363"/>
          </a:xfrm>
          <a:prstGeom prst="rect">
            <a:avLst/>
          </a:prstGeom>
          <a:noFill/>
          <a:ln w="9525">
            <a:noFill/>
            <a:miter lim="800000"/>
            <a:headEnd/>
            <a:tailEnd/>
          </a:ln>
        </p:spPr>
      </p:pic>
      <p:sp>
        <p:nvSpPr>
          <p:cNvPr id="16407" name="文本框 31"/>
          <p:cNvSpPr txBox="1">
            <a:spLocks noChangeArrowheads="1"/>
          </p:cNvSpPr>
          <p:nvPr/>
        </p:nvSpPr>
        <p:spPr bwMode="auto">
          <a:xfrm>
            <a:off x="5465767" y="3479802"/>
            <a:ext cx="3997325" cy="430887"/>
          </a:xfrm>
          <a:prstGeom prst="rect">
            <a:avLst/>
          </a:prstGeom>
          <a:noFill/>
          <a:ln w="9525">
            <a:noFill/>
            <a:miter lim="800000"/>
            <a:headEnd/>
            <a:tailEnd/>
          </a:ln>
        </p:spPr>
        <p:txBody>
          <a:bodyPr>
            <a:spAutoFit/>
          </a:bodyPr>
          <a:lstStyle/>
          <a:p>
            <a:r>
              <a:rPr lang="en-US" altLang="zh-CN" sz="2200">
                <a:solidFill>
                  <a:srgbClr val="000000"/>
                </a:solidFill>
                <a:latin typeface="黑体" pitchFamily="49" charset="-122"/>
                <a:ea typeface="黑体" pitchFamily="49" charset="-122"/>
              </a:rPr>
              <a:t> </a:t>
            </a:r>
            <a:r>
              <a:rPr lang="en-US" altLang="zh-CN" sz="2100">
                <a:solidFill>
                  <a:srgbClr val="000000"/>
                </a:solidFill>
                <a:latin typeface="黑体" pitchFamily="49" charset="-122"/>
                <a:ea typeface="黑体" pitchFamily="49" charset="-122"/>
                <a:hlinkClick r:id="rId18" action="ppaction://hlinksldjump"/>
              </a:rPr>
              <a:t>1.3.1  </a:t>
            </a:r>
            <a:r>
              <a:rPr lang="zh-CN" altLang="en-US" sz="2100">
                <a:solidFill>
                  <a:srgbClr val="000000"/>
                </a:solidFill>
                <a:latin typeface="楷体" pitchFamily="49" charset="-122"/>
                <a:ea typeface="楷体" pitchFamily="49" charset="-122"/>
                <a:hlinkClick r:id="rId18" action="ppaction://hlinksldjump"/>
              </a:rPr>
              <a:t>嵌入式系统的组成结构</a:t>
            </a:r>
            <a:endParaRPr lang="zh-CN" altLang="en-US" sz="2100">
              <a:latin typeface="Tw Cen MT" pitchFamily="34" charset="0"/>
              <a:ea typeface="华文仿宋" pitchFamily="2" charset="-122"/>
            </a:endParaRPr>
          </a:p>
        </p:txBody>
      </p:sp>
      <p:pic>
        <p:nvPicPr>
          <p:cNvPr id="16408" name="图片 34"/>
          <p:cNvPicPr>
            <a:picLocks noChangeAspect="1"/>
          </p:cNvPicPr>
          <p:nvPr/>
        </p:nvPicPr>
        <p:blipFill>
          <a:blip r:embed="rId11"/>
          <a:srcRect/>
          <a:stretch>
            <a:fillRect/>
          </a:stretch>
        </p:blipFill>
        <p:spPr bwMode="auto">
          <a:xfrm>
            <a:off x="5543550" y="4522789"/>
            <a:ext cx="3919538" cy="474662"/>
          </a:xfrm>
          <a:prstGeom prst="rect">
            <a:avLst/>
          </a:prstGeom>
          <a:noFill/>
          <a:ln w="9525">
            <a:noFill/>
            <a:miter lim="800000"/>
            <a:headEnd/>
            <a:tailEnd/>
          </a:ln>
        </p:spPr>
      </p:pic>
      <p:pic>
        <p:nvPicPr>
          <p:cNvPr id="16409" name="图片 35"/>
          <p:cNvPicPr>
            <a:picLocks noChangeAspect="1"/>
          </p:cNvPicPr>
          <p:nvPr/>
        </p:nvPicPr>
        <p:blipFill>
          <a:blip r:embed="rId11"/>
          <a:srcRect/>
          <a:stretch>
            <a:fillRect/>
          </a:stretch>
        </p:blipFill>
        <p:spPr bwMode="auto">
          <a:xfrm>
            <a:off x="5546729" y="4033841"/>
            <a:ext cx="3916363" cy="473075"/>
          </a:xfrm>
          <a:prstGeom prst="rect">
            <a:avLst/>
          </a:prstGeom>
          <a:noFill/>
          <a:ln w="9525">
            <a:noFill/>
            <a:miter lim="800000"/>
            <a:headEnd/>
            <a:tailEnd/>
          </a:ln>
        </p:spPr>
      </p:pic>
      <p:pic>
        <p:nvPicPr>
          <p:cNvPr id="16410" name="图片 33"/>
          <p:cNvPicPr>
            <a:picLocks noChangeAspect="1"/>
          </p:cNvPicPr>
          <p:nvPr/>
        </p:nvPicPr>
        <p:blipFill>
          <a:blip r:embed="rId12"/>
          <a:srcRect/>
          <a:stretch>
            <a:fillRect/>
          </a:stretch>
        </p:blipFill>
        <p:spPr bwMode="auto">
          <a:xfrm>
            <a:off x="5362579" y="4592642"/>
            <a:ext cx="360363" cy="358775"/>
          </a:xfrm>
          <a:prstGeom prst="rect">
            <a:avLst/>
          </a:prstGeom>
          <a:noFill/>
          <a:ln w="9525">
            <a:noFill/>
            <a:miter lim="800000"/>
            <a:headEnd/>
            <a:tailEnd/>
          </a:ln>
        </p:spPr>
      </p:pic>
      <p:pic>
        <p:nvPicPr>
          <p:cNvPr id="16411" name="图片 32"/>
          <p:cNvPicPr>
            <a:picLocks noChangeAspect="1"/>
          </p:cNvPicPr>
          <p:nvPr/>
        </p:nvPicPr>
        <p:blipFill>
          <a:blip r:embed="rId12"/>
          <a:srcRect/>
          <a:stretch>
            <a:fillRect/>
          </a:stretch>
        </p:blipFill>
        <p:spPr bwMode="auto">
          <a:xfrm>
            <a:off x="5362579" y="4087813"/>
            <a:ext cx="360363" cy="360362"/>
          </a:xfrm>
          <a:prstGeom prst="rect">
            <a:avLst/>
          </a:prstGeom>
          <a:noFill/>
          <a:ln w="9525">
            <a:noFill/>
            <a:miter lim="800000"/>
            <a:headEnd/>
            <a:tailEnd/>
          </a:ln>
        </p:spPr>
      </p:pic>
      <p:sp>
        <p:nvSpPr>
          <p:cNvPr id="16412" name="文本框 36"/>
          <p:cNvSpPr txBox="1">
            <a:spLocks noChangeArrowheads="1"/>
          </p:cNvSpPr>
          <p:nvPr/>
        </p:nvSpPr>
        <p:spPr bwMode="auto">
          <a:xfrm>
            <a:off x="5676900" y="4041778"/>
            <a:ext cx="3028950" cy="415498"/>
          </a:xfrm>
          <a:prstGeom prst="rect">
            <a:avLst/>
          </a:prstGeom>
          <a:noFill/>
          <a:ln w="9525">
            <a:noFill/>
            <a:miter lim="800000"/>
            <a:headEnd/>
            <a:tailEnd/>
          </a:ln>
        </p:spPr>
        <p:txBody>
          <a:bodyPr>
            <a:spAutoFit/>
          </a:bodyPr>
          <a:lstStyle/>
          <a:p>
            <a:r>
              <a:rPr lang="en-US" altLang="zh-CN" sz="2100">
                <a:solidFill>
                  <a:srgbClr val="000000"/>
                </a:solidFill>
                <a:latin typeface="黑体" pitchFamily="49" charset="-122"/>
                <a:ea typeface="黑体" pitchFamily="49" charset="-122"/>
                <a:hlinkClick r:id="rId19" action="ppaction://hlinksldjump"/>
              </a:rPr>
              <a:t>1.3.2  </a:t>
            </a:r>
            <a:r>
              <a:rPr lang="zh-CN" altLang="en-US" sz="2100">
                <a:solidFill>
                  <a:srgbClr val="000000"/>
                </a:solidFill>
                <a:latin typeface="楷体" pitchFamily="49" charset="-122"/>
                <a:ea typeface="楷体" pitchFamily="49" charset="-122"/>
                <a:hlinkClick r:id="rId19" action="ppaction://hlinksldjump"/>
              </a:rPr>
              <a:t>嵌入式处理器</a:t>
            </a:r>
            <a:endParaRPr lang="zh-CN" altLang="en-US" sz="2100">
              <a:latin typeface="Tw Cen MT" pitchFamily="34" charset="0"/>
              <a:ea typeface="华文仿宋" pitchFamily="2" charset="-122"/>
            </a:endParaRPr>
          </a:p>
        </p:txBody>
      </p:sp>
      <p:sp>
        <p:nvSpPr>
          <p:cNvPr id="16413" name="文本框 37"/>
          <p:cNvSpPr txBox="1">
            <a:spLocks noChangeArrowheads="1"/>
          </p:cNvSpPr>
          <p:nvPr/>
        </p:nvSpPr>
        <p:spPr bwMode="auto">
          <a:xfrm>
            <a:off x="5532442" y="4521204"/>
            <a:ext cx="3983037" cy="430887"/>
          </a:xfrm>
          <a:prstGeom prst="rect">
            <a:avLst/>
          </a:prstGeom>
          <a:noFill/>
          <a:ln w="9525">
            <a:noFill/>
            <a:miter lim="800000"/>
            <a:headEnd/>
            <a:tailEnd/>
          </a:ln>
        </p:spPr>
        <p:txBody>
          <a:bodyPr>
            <a:spAutoFit/>
          </a:bodyPr>
          <a:lstStyle/>
          <a:p>
            <a:r>
              <a:rPr lang="en-US" altLang="zh-CN" sz="2200">
                <a:solidFill>
                  <a:srgbClr val="000000"/>
                </a:solidFill>
                <a:latin typeface="黑体" pitchFamily="49" charset="-122"/>
                <a:ea typeface="黑体" pitchFamily="49" charset="-122"/>
              </a:rPr>
              <a:t> </a:t>
            </a:r>
            <a:r>
              <a:rPr lang="en-US" altLang="zh-CN" sz="2100">
                <a:solidFill>
                  <a:srgbClr val="000000"/>
                </a:solidFill>
                <a:latin typeface="黑体" pitchFamily="49" charset="-122"/>
                <a:ea typeface="黑体" pitchFamily="49" charset="-122"/>
                <a:hlinkClick r:id="rId20" action="ppaction://hlinksldjump"/>
              </a:rPr>
              <a:t>1.3.3  </a:t>
            </a:r>
            <a:r>
              <a:rPr lang="zh-CN" altLang="en-US" sz="2100">
                <a:solidFill>
                  <a:srgbClr val="000000"/>
                </a:solidFill>
                <a:latin typeface="楷体" pitchFamily="49" charset="-122"/>
                <a:ea typeface="楷体" pitchFamily="49" charset="-122"/>
                <a:hlinkClick r:id="rId20" action="ppaction://hlinksldjump"/>
              </a:rPr>
              <a:t>典型的嵌入式操作系统</a:t>
            </a:r>
            <a:endParaRPr lang="zh-CN" altLang="en-US" sz="2100">
              <a:solidFill>
                <a:srgbClr val="000000"/>
              </a:solidFill>
              <a:latin typeface="Tw Cen MT" pitchFamily="34" charset="0"/>
              <a:ea typeface="华文仿宋" pitchFamily="2"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标题 2"/>
          <p:cNvSpPr>
            <a:spLocks noGrp="1"/>
          </p:cNvSpPr>
          <p:nvPr>
            <p:ph type="title"/>
          </p:nvPr>
        </p:nvSpPr>
        <p:spPr/>
        <p:txBody>
          <a:bodyPr/>
          <a:lstStyle/>
          <a:p>
            <a:r>
              <a:rPr lang="zh-CN" altLang="en-US" dirty="0"/>
              <a:t>                           嵌入式系统的应用</a:t>
            </a:r>
          </a:p>
        </p:txBody>
      </p:sp>
      <p:pic>
        <p:nvPicPr>
          <p:cNvPr id="88066" name="Picture 2" descr="C:\DOCUME~1\ADMINI~1\LOCALS~1\Temp\]%%Q95FUH]ZS_HPUMQ04[Q8.jpg"/>
          <p:cNvPicPr>
            <a:picLocks noChangeAspect="1" noChangeArrowheads="1"/>
          </p:cNvPicPr>
          <p:nvPr/>
        </p:nvPicPr>
        <p:blipFill>
          <a:blip r:embed="rId2"/>
          <a:srcRect/>
          <a:stretch>
            <a:fillRect/>
          </a:stretch>
        </p:blipFill>
        <p:spPr bwMode="auto">
          <a:xfrm>
            <a:off x="2639616" y="196056"/>
            <a:ext cx="7869304" cy="4313064"/>
          </a:xfrm>
          <a:prstGeom prst="rect">
            <a:avLst/>
          </a:prstGeom>
          <a:noFill/>
          <a:ln w="9525">
            <a:noFill/>
            <a:miter lim="800000"/>
            <a:headEnd/>
            <a:tailEnd/>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文本框 2"/>
          <p:cNvSpPr txBox="1">
            <a:spLocks noChangeArrowheads="1"/>
          </p:cNvSpPr>
          <p:nvPr/>
        </p:nvSpPr>
        <p:spPr bwMode="auto">
          <a:xfrm>
            <a:off x="1882775" y="282575"/>
            <a:ext cx="3671888" cy="553998"/>
          </a:xfrm>
          <a:prstGeom prst="rect">
            <a:avLst/>
          </a:prstGeom>
          <a:noFill/>
          <a:ln w="9525">
            <a:noFill/>
            <a:miter lim="800000"/>
            <a:headEnd/>
            <a:tailEnd/>
          </a:ln>
        </p:spPr>
        <p:txBody>
          <a:bodyPr>
            <a:spAutoFit/>
          </a:bodyPr>
          <a:lstStyle/>
          <a:p>
            <a:r>
              <a:rPr lang="zh-CN" altLang="en-US" sz="3000" b="1" dirty="0">
                <a:solidFill>
                  <a:srgbClr val="00B0F0"/>
                </a:solidFill>
                <a:latin typeface="楷体" pitchFamily="49" charset="-122"/>
                <a:ea typeface="楷体" pitchFamily="49" charset="-122"/>
              </a:rPr>
              <a:t>嵌入式技术应用领域</a:t>
            </a:r>
          </a:p>
        </p:txBody>
      </p:sp>
      <p:sp>
        <p:nvSpPr>
          <p:cNvPr id="89090" name="文本框 3"/>
          <p:cNvSpPr txBox="1">
            <a:spLocks noChangeArrowheads="1"/>
          </p:cNvSpPr>
          <p:nvPr/>
        </p:nvSpPr>
        <p:spPr bwMode="auto">
          <a:xfrm>
            <a:off x="1127125" y="1006478"/>
            <a:ext cx="9906000" cy="584775"/>
          </a:xfrm>
          <a:prstGeom prst="rect">
            <a:avLst/>
          </a:prstGeom>
          <a:noFill/>
          <a:ln w="9525">
            <a:noFill/>
            <a:miter lim="800000"/>
            <a:headEnd/>
            <a:tailEnd/>
          </a:ln>
        </p:spPr>
        <p:txBody>
          <a:bodyPr>
            <a:spAutoFit/>
          </a:bodyPr>
          <a:lstStyle/>
          <a:p>
            <a:r>
              <a:rPr lang="zh-CN" altLang="en-US" sz="3200" b="1" dirty="0">
                <a:latin typeface="Times New Roman" pitchFamily="18" charset="0"/>
                <a:ea typeface="楷体" pitchFamily="49" charset="-122"/>
                <a:cs typeface="Times New Roman" pitchFamily="18" charset="0"/>
              </a:rPr>
              <a:t>（</a:t>
            </a:r>
            <a:r>
              <a:rPr lang="en-US" altLang="zh-CN" sz="3200" b="1" dirty="0">
                <a:latin typeface="Times New Roman" pitchFamily="18" charset="0"/>
                <a:ea typeface="楷体" pitchFamily="49" charset="-122"/>
                <a:cs typeface="Times New Roman" pitchFamily="18" charset="0"/>
              </a:rPr>
              <a:t>1</a:t>
            </a:r>
            <a:r>
              <a:rPr lang="zh-CN" altLang="en-US" sz="3200" b="1" dirty="0">
                <a:latin typeface="Times New Roman" pitchFamily="18" charset="0"/>
                <a:ea typeface="楷体" pitchFamily="49" charset="-122"/>
                <a:cs typeface="Times New Roman" pitchFamily="18" charset="0"/>
              </a:rPr>
              <a:t>）</a:t>
            </a:r>
            <a:r>
              <a:rPr lang="zh-CN" altLang="en-US" sz="3200" b="1" dirty="0">
                <a:latin typeface="楷体" pitchFamily="49" charset="-122"/>
                <a:ea typeface="楷体" pitchFamily="49" charset="-122"/>
                <a:cs typeface="Times New Roman" pitchFamily="18" charset="0"/>
              </a:rPr>
              <a:t>物联网领域</a:t>
            </a:r>
            <a:endParaRPr lang="en-US" altLang="zh-CN" sz="3200" b="1" dirty="0">
              <a:latin typeface="楷体" pitchFamily="49" charset="-122"/>
              <a:ea typeface="楷体" pitchFamily="49" charset="-122"/>
              <a:cs typeface="Times New Roman" pitchFamily="18" charset="0"/>
            </a:endParaRPr>
          </a:p>
        </p:txBody>
      </p:sp>
      <p:sp>
        <p:nvSpPr>
          <p:cNvPr id="5" name="文本框 4"/>
          <p:cNvSpPr txBox="1"/>
          <p:nvPr/>
        </p:nvSpPr>
        <p:spPr>
          <a:xfrm>
            <a:off x="1373191" y="1668826"/>
            <a:ext cx="9505056" cy="4708981"/>
          </a:xfrm>
          <a:prstGeom prst="rect">
            <a:avLst/>
          </a:prstGeom>
          <a:noFill/>
        </p:spPr>
        <p:txBody>
          <a:bodyPr wrap="square">
            <a:spAutoFit/>
          </a:bodyPr>
          <a:lstStyle/>
          <a:p>
            <a:pPr marL="342908" indent="-342908" fontAlgn="auto">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物联网</a:t>
            </a:r>
            <a:r>
              <a:rPr lang="zh-CN" altLang="en-US" sz="30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为人、机、物</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等</a:t>
            </a:r>
            <a:r>
              <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3</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种对象的智慧型</a:t>
            </a:r>
            <a:r>
              <a:rPr lang="zh-CN" altLang="en-US" sz="30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整合网路</a:t>
            </a: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，强调个别物件的识别、定位、跟踪、监控与管理。</a:t>
            </a: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rgbClr val="3891A7"/>
              </a:buClr>
              <a:defRPr/>
            </a:pP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物联网技术成为近几年电子信息技术最重要的主题。物联网不仅涵盖智能家居、智能医疗、智能电网、智能教育等多个热点行业应用，还与云计算、大数据、移动互联网等息息相关。</a:t>
            </a: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rgbClr val="3891A7"/>
              </a:buClr>
              <a:defRPr/>
            </a:pP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rgbClr val="3891A7"/>
              </a:buClr>
              <a:buFont typeface="Wingdings" panose="05000000000000000000" pitchFamily="2" charset="2"/>
              <a:buChar char="Ø"/>
              <a:defRPr/>
            </a:pPr>
            <a:r>
              <a:rPr lang="zh-CN" altLang="en-US"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作为物联网重要技术组成的嵌入式系统，嵌入式系统的视角有助于深刻地、全面地理解物联网的本质。</a:t>
            </a:r>
            <a:endParaRPr lang="en-US" altLang="zh-CN" sz="300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89092" name="图片 1"/>
          <p:cNvPicPr>
            <a:picLocks noChangeAspect="1"/>
          </p:cNvPicPr>
          <p:nvPr/>
        </p:nvPicPr>
        <p:blipFill>
          <a:blip r:embed="rId2"/>
          <a:srcRect/>
          <a:stretch>
            <a:fillRect/>
          </a:stretch>
        </p:blipFill>
        <p:spPr bwMode="auto">
          <a:xfrm>
            <a:off x="1373191" y="282578"/>
            <a:ext cx="549275" cy="860425"/>
          </a:xfrm>
          <a:prstGeom prst="rect">
            <a:avLst/>
          </a:prstGeom>
          <a:noFill/>
          <a:ln w="9525">
            <a:noFill/>
            <a:miter lim="800000"/>
            <a:headEnd/>
            <a:tailEnd/>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标题 2"/>
          <p:cNvSpPr>
            <a:spLocks noGrp="1"/>
          </p:cNvSpPr>
          <p:nvPr>
            <p:ph type="title"/>
          </p:nvPr>
        </p:nvSpPr>
        <p:spPr/>
        <p:txBody>
          <a:bodyPr/>
          <a:lstStyle/>
          <a:p>
            <a:r>
              <a:rPr lang="zh-CN" altLang="en-US"/>
              <a:t>                       </a:t>
            </a:r>
          </a:p>
        </p:txBody>
      </p:sp>
      <p:sp>
        <p:nvSpPr>
          <p:cNvPr id="90114" name="矩形 4"/>
          <p:cNvSpPr>
            <a:spLocks noChangeArrowheads="1"/>
          </p:cNvSpPr>
          <p:nvPr/>
        </p:nvSpPr>
        <p:spPr bwMode="auto">
          <a:xfrm>
            <a:off x="4656139" y="4806951"/>
            <a:ext cx="3518912" cy="400110"/>
          </a:xfrm>
          <a:prstGeom prst="rect">
            <a:avLst/>
          </a:prstGeom>
          <a:noFill/>
          <a:ln w="9525">
            <a:noFill/>
            <a:miter lim="800000"/>
            <a:headEnd/>
            <a:tailEnd/>
          </a:ln>
        </p:spPr>
        <p:txBody>
          <a:bodyPr wrap="none">
            <a:spAutoFit/>
          </a:bodyPr>
          <a:lstStyle/>
          <a:p>
            <a:r>
              <a:rPr lang="zh-CN" altLang="en-US" sz="2000">
                <a:solidFill>
                  <a:schemeClr val="bg1"/>
                </a:solidFill>
                <a:latin typeface="Tw Cen MT" pitchFamily="34" charset="0"/>
                <a:ea typeface="华文仿宋" pitchFamily="2" charset="-122"/>
              </a:rPr>
              <a:t>嵌入式系统在物联网中的应用</a:t>
            </a:r>
          </a:p>
        </p:txBody>
      </p:sp>
      <p:pic>
        <p:nvPicPr>
          <p:cNvPr id="90115" name="图片 6"/>
          <p:cNvPicPr>
            <a:picLocks noChangeAspect="1"/>
          </p:cNvPicPr>
          <p:nvPr/>
        </p:nvPicPr>
        <p:blipFill>
          <a:blip r:embed="rId2"/>
          <a:srcRect/>
          <a:stretch>
            <a:fillRect/>
          </a:stretch>
        </p:blipFill>
        <p:spPr bwMode="auto">
          <a:xfrm>
            <a:off x="983432" y="980728"/>
            <a:ext cx="10069840" cy="3396828"/>
          </a:xfrm>
          <a:prstGeom prst="rect">
            <a:avLst/>
          </a:prstGeom>
          <a:noFill/>
          <a:ln w="9525">
            <a:noFill/>
            <a:miter lim="800000"/>
            <a:headEnd/>
            <a:tailEnd/>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矩形 1"/>
          <p:cNvSpPr>
            <a:spLocks noChangeArrowheads="1"/>
          </p:cNvSpPr>
          <p:nvPr/>
        </p:nvSpPr>
        <p:spPr bwMode="auto">
          <a:xfrm>
            <a:off x="1127448" y="692696"/>
            <a:ext cx="10066338" cy="584775"/>
          </a:xfrm>
          <a:prstGeom prst="rect">
            <a:avLst/>
          </a:prstGeom>
          <a:noFill/>
          <a:ln w="9525">
            <a:noFill/>
            <a:miter lim="800000"/>
            <a:headEnd/>
            <a:tailEnd/>
          </a:ln>
        </p:spPr>
        <p:txBody>
          <a:bodyPr>
            <a:spAutoFit/>
          </a:bodyPr>
          <a:lstStyle/>
          <a:p>
            <a:r>
              <a:rPr lang="zh-CN" altLang="en-US" sz="3200" b="1" dirty="0">
                <a:latin typeface="Times New Roman" pitchFamily="18" charset="0"/>
                <a:ea typeface="楷体" pitchFamily="49" charset="-122"/>
                <a:cs typeface="Times New Roman" pitchFamily="18" charset="0"/>
              </a:rPr>
              <a:t>（</a:t>
            </a:r>
            <a:r>
              <a:rPr lang="en-US" altLang="zh-CN" sz="3200" b="1" dirty="0">
                <a:latin typeface="Times New Roman" pitchFamily="18" charset="0"/>
                <a:ea typeface="楷体" pitchFamily="49" charset="-122"/>
                <a:cs typeface="Times New Roman" pitchFamily="18" charset="0"/>
              </a:rPr>
              <a:t>2</a:t>
            </a:r>
            <a:r>
              <a:rPr lang="zh-CN" altLang="en-US" sz="3200" b="1" dirty="0">
                <a:latin typeface="Times New Roman" pitchFamily="18" charset="0"/>
                <a:ea typeface="楷体" pitchFamily="49" charset="-122"/>
                <a:cs typeface="Times New Roman" pitchFamily="18" charset="0"/>
              </a:rPr>
              <a:t>）数字家庭</a:t>
            </a:r>
            <a:endParaRPr lang="en-US" altLang="zh-CN" sz="3200" b="1" dirty="0">
              <a:latin typeface="Times New Roman" pitchFamily="18" charset="0"/>
              <a:ea typeface="楷体" pitchFamily="49" charset="-122"/>
              <a:cs typeface="Times New Roman" pitchFamily="18" charset="0"/>
            </a:endParaRPr>
          </a:p>
        </p:txBody>
      </p:sp>
      <p:sp>
        <p:nvSpPr>
          <p:cNvPr id="3" name="文本框 2"/>
          <p:cNvSpPr txBox="1"/>
          <p:nvPr/>
        </p:nvSpPr>
        <p:spPr>
          <a:xfrm>
            <a:off x="1271464" y="1536174"/>
            <a:ext cx="9505056" cy="3785652"/>
          </a:xfrm>
          <a:prstGeom prst="rect">
            <a:avLst/>
          </a:prstGeom>
          <a:noFill/>
        </p:spPr>
        <p:txBody>
          <a:bodyPr wrap="square">
            <a:spAutoFit/>
          </a:bodyPr>
          <a:lstStyle/>
          <a:p>
            <a:pPr marL="342908" indent="-342908" fontAlgn="auto">
              <a:spcBef>
                <a:spcPts val="0"/>
              </a:spcBef>
              <a:spcAft>
                <a:spcPts val="0"/>
              </a:spcAft>
              <a:buClr>
                <a:srgbClr val="3891A7"/>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数字家庭概念：每个房间都被</a:t>
            </a:r>
            <a:r>
              <a:rPr lang="zh-CN" altLang="en-US" sz="3000" dirty="0">
                <a:solidFill>
                  <a:srgbClr val="FF0000"/>
                </a:solidFill>
                <a:latin typeface="楷体" panose="02010609060101010101" pitchFamily="49" charset="-122"/>
                <a:ea typeface="楷体" panose="02010609060101010101" pitchFamily="49" charset="-122"/>
              </a:rPr>
              <a:t>无线智能化控制</a:t>
            </a:r>
            <a:r>
              <a:rPr lang="zh-CN" altLang="en-US" sz="3000" dirty="0">
                <a:latin typeface="楷体" panose="02010609060101010101" pitchFamily="49" charset="-122"/>
                <a:ea typeface="楷体" panose="02010609060101010101" pitchFamily="49" charset="-122"/>
              </a:rPr>
              <a:t>、自动根据人体调节室内最佳温度、语音控制房间内所有的电器，不用动手所有物品得心应手。这就是无线数字家庭的未来蓝图，“数字家庭”正伴随着无线</a:t>
            </a:r>
            <a:r>
              <a:rPr lang="en-US" altLang="zh-CN" sz="3000" dirty="0">
                <a:latin typeface="楷体" panose="02010609060101010101" pitchFamily="49" charset="-122"/>
                <a:ea typeface="楷体" panose="02010609060101010101" pitchFamily="49" charset="-122"/>
              </a:rPr>
              <a:t>IT</a:t>
            </a:r>
            <a:r>
              <a:rPr lang="zh-CN" altLang="en-US" sz="3000" dirty="0">
                <a:latin typeface="楷体" panose="02010609060101010101" pitchFamily="49" charset="-122"/>
                <a:ea typeface="楷体" panose="02010609060101010101" pitchFamily="49" charset="-122"/>
              </a:rPr>
              <a:t>技术的发展向我们走来</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 </a:t>
            </a:r>
            <a:endParaRPr lang="en-US" altLang="zh-CN" sz="3000" dirty="0">
              <a:latin typeface="楷体" panose="02010609060101010101" pitchFamily="49" charset="-122"/>
              <a:ea typeface="楷体" panose="02010609060101010101" pitchFamily="49" charset="-122"/>
            </a:endParaRPr>
          </a:p>
          <a:p>
            <a:pPr fontAlgn="auto">
              <a:spcBef>
                <a:spcPts val="0"/>
              </a:spcBef>
              <a:spcAft>
                <a:spcPts val="0"/>
              </a:spcAft>
              <a:buClr>
                <a:srgbClr val="3891A7"/>
              </a:buClr>
              <a:defRPr/>
            </a:pP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rgbClr val="3891A7"/>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数字家庭应用方向</a:t>
            </a:r>
            <a:r>
              <a:rPr lang="en-US" altLang="zh-CN" sz="3000" dirty="0">
                <a:latin typeface="楷体" panose="02010609060101010101" pitchFamily="49" charset="-122"/>
                <a:ea typeface="楷体" panose="02010609060101010101" pitchFamily="49" charset="-122"/>
              </a:rPr>
              <a:t>:</a:t>
            </a:r>
            <a:r>
              <a:rPr lang="zh-CN" altLang="en-US" sz="3000" dirty="0">
                <a:latin typeface="楷体" panose="02010609060101010101" pitchFamily="49" charset="-122"/>
                <a:ea typeface="楷体" panose="02010609060101010101" pitchFamily="49" charset="-122"/>
              </a:rPr>
              <a:t>目前能实现的数字家庭应用方向主要有网络宽带、新潮电子、视听享乐、智能家居等。 </a:t>
            </a:r>
            <a:endParaRPr lang="en-US" altLang="zh-CN" sz="3000" dirty="0">
              <a:latin typeface="楷体" panose="02010609060101010101" pitchFamily="49" charset="-122"/>
              <a:ea typeface="楷体" panose="02010609060101010101" pitchFamily="49" charset="-122"/>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标题 2"/>
          <p:cNvSpPr>
            <a:spLocks noGrp="1"/>
          </p:cNvSpPr>
          <p:nvPr>
            <p:ph type="title"/>
          </p:nvPr>
        </p:nvSpPr>
        <p:spPr/>
        <p:txBody>
          <a:bodyPr/>
          <a:lstStyle/>
          <a:p>
            <a:r>
              <a:rPr lang="zh-CN" altLang="en-US" sz="2000"/>
              <a:t>                                嵌入式系统在数字家庭中的应用</a:t>
            </a:r>
          </a:p>
        </p:txBody>
      </p:sp>
      <p:pic>
        <p:nvPicPr>
          <p:cNvPr id="92162" name="Picture 4" descr="20101118225501563"/>
          <p:cNvPicPr>
            <a:picLocks noChangeAspect="1" noChangeArrowheads="1"/>
          </p:cNvPicPr>
          <p:nvPr/>
        </p:nvPicPr>
        <p:blipFill>
          <a:blip r:embed="rId2"/>
          <a:srcRect/>
          <a:stretch>
            <a:fillRect/>
          </a:stretch>
        </p:blipFill>
        <p:spPr bwMode="auto">
          <a:xfrm>
            <a:off x="2423592" y="11545"/>
            <a:ext cx="7128792" cy="4645876"/>
          </a:xfrm>
          <a:prstGeom prst="rect">
            <a:avLst/>
          </a:prstGeom>
          <a:noFill/>
          <a:ln w="9525">
            <a:noFill/>
            <a:miter lim="800000"/>
            <a:headEnd/>
            <a:tailEnd/>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矩形 1"/>
          <p:cNvSpPr>
            <a:spLocks noChangeArrowheads="1"/>
          </p:cNvSpPr>
          <p:nvPr/>
        </p:nvSpPr>
        <p:spPr bwMode="auto">
          <a:xfrm>
            <a:off x="1271464" y="692696"/>
            <a:ext cx="2861681" cy="584775"/>
          </a:xfrm>
          <a:prstGeom prst="rect">
            <a:avLst/>
          </a:prstGeom>
          <a:noFill/>
          <a:ln w="9525">
            <a:noFill/>
            <a:miter lim="800000"/>
            <a:headEnd/>
            <a:tailEnd/>
          </a:ln>
        </p:spPr>
        <p:txBody>
          <a:bodyPr wrap="none">
            <a:spAutoFit/>
          </a:bodyPr>
          <a:lstStyle/>
          <a:p>
            <a:r>
              <a:rPr lang="zh-CN" altLang="en-US" sz="3200" b="1" dirty="0">
                <a:latin typeface="Times New Roman" pitchFamily="18" charset="0"/>
                <a:ea typeface="楷体" pitchFamily="49" charset="-122"/>
                <a:cs typeface="Times New Roman" pitchFamily="18" charset="0"/>
              </a:rPr>
              <a:t>（</a:t>
            </a:r>
            <a:r>
              <a:rPr lang="en-US" altLang="zh-CN" sz="3200" b="1" dirty="0">
                <a:latin typeface="Times New Roman" pitchFamily="18" charset="0"/>
                <a:ea typeface="楷体" pitchFamily="49" charset="-122"/>
                <a:cs typeface="Times New Roman" pitchFamily="18" charset="0"/>
              </a:rPr>
              <a:t>3</a:t>
            </a:r>
            <a:r>
              <a:rPr lang="zh-CN" altLang="en-US" sz="3200" b="1" dirty="0">
                <a:latin typeface="Times New Roman" pitchFamily="18" charset="0"/>
                <a:ea typeface="楷体" pitchFamily="49" charset="-122"/>
                <a:cs typeface="Times New Roman" pitchFamily="18" charset="0"/>
              </a:rPr>
              <a:t>）智能硬件</a:t>
            </a:r>
            <a:endParaRPr lang="en-US" altLang="zh-CN" sz="3200" b="1" dirty="0">
              <a:latin typeface="楷体" pitchFamily="49" charset="-122"/>
              <a:ea typeface="楷体" pitchFamily="49" charset="-122"/>
              <a:cs typeface="Times New Roman" pitchFamily="18" charset="0"/>
            </a:endParaRPr>
          </a:p>
        </p:txBody>
      </p:sp>
      <p:sp>
        <p:nvSpPr>
          <p:cNvPr id="3" name="矩形 2"/>
          <p:cNvSpPr/>
          <p:nvPr/>
        </p:nvSpPr>
        <p:spPr>
          <a:xfrm>
            <a:off x="1487488" y="1305341"/>
            <a:ext cx="9577064" cy="4247317"/>
          </a:xfrm>
          <a:prstGeom prst="rect">
            <a:avLst/>
          </a:prstGeom>
        </p:spPr>
        <p:txBody>
          <a:bodyPr wrap="square">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在物联网技术中与消费者接触最为密切的应用，当属这两年兴起的智能硬件的应用，其建立在庞大的嵌入式系统生态之上。</a:t>
            </a:r>
            <a:endParaRPr lang="en-US" altLang="zh-CN" sz="3000" dirty="0">
              <a:latin typeface="楷体" panose="02010609060101010101" pitchFamily="49" charset="-122"/>
              <a:ea typeface="楷体" panose="02010609060101010101" pitchFamily="49" charset="-122"/>
            </a:endParaRPr>
          </a:p>
          <a:p>
            <a:pPr fontAlgn="auto">
              <a:spcBef>
                <a:spcPts val="0"/>
              </a:spcBef>
              <a:spcAft>
                <a:spcPts val="0"/>
              </a:spcAft>
              <a:buClr>
                <a:schemeClr val="accent1"/>
              </a:buClr>
              <a:defRPr/>
            </a:pP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生活中处处可见嵌入式操作系统，所有带有数字接口的设备都使用了嵌入式系统。</a:t>
            </a:r>
            <a:endParaRPr lang="en-US" altLang="zh-CN" sz="3000" dirty="0">
              <a:latin typeface="楷体" panose="02010609060101010101" pitchFamily="49" charset="-122"/>
              <a:ea typeface="楷体" panose="02010609060101010101" pitchFamily="49" charset="-122"/>
            </a:endParaRPr>
          </a:p>
          <a:p>
            <a:pPr fontAlgn="auto">
              <a:spcBef>
                <a:spcPts val="0"/>
              </a:spcBef>
              <a:spcAft>
                <a:spcPts val="0"/>
              </a:spcAft>
              <a:buClr>
                <a:schemeClr val="accent1"/>
              </a:buClr>
              <a:defRPr/>
            </a:pP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智能硬件已经从可穿戴设备延伸到智能电视、智能家居、智能汽车、医疗健康、智能玩具、机器人等领域。</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标题 2"/>
          <p:cNvSpPr>
            <a:spLocks noGrp="1"/>
          </p:cNvSpPr>
          <p:nvPr>
            <p:ph type="title"/>
          </p:nvPr>
        </p:nvSpPr>
        <p:spPr/>
        <p:txBody>
          <a:bodyPr/>
          <a:lstStyle/>
          <a:p>
            <a:r>
              <a:rPr lang="zh-CN" altLang="en-US" sz="2400" dirty="0"/>
              <a:t>                                基于嵌入式系统的智能硬件</a:t>
            </a:r>
          </a:p>
        </p:txBody>
      </p:sp>
      <p:pic>
        <p:nvPicPr>
          <p:cNvPr id="94210" name="图片 4"/>
          <p:cNvPicPr>
            <a:picLocks noChangeAspect="1"/>
          </p:cNvPicPr>
          <p:nvPr/>
        </p:nvPicPr>
        <p:blipFill>
          <a:blip r:embed="rId2"/>
          <a:srcRect/>
          <a:stretch>
            <a:fillRect/>
          </a:stretch>
        </p:blipFill>
        <p:spPr bwMode="auto">
          <a:xfrm>
            <a:off x="4367213" y="908053"/>
            <a:ext cx="4837112" cy="3313113"/>
          </a:xfrm>
          <a:prstGeom prst="rect">
            <a:avLst/>
          </a:prstGeom>
          <a:noFill/>
          <a:ln w="9525">
            <a:noFill/>
            <a:miter lim="800000"/>
            <a:headEnd/>
            <a:tailEnd/>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矩形 1"/>
          <p:cNvSpPr>
            <a:spLocks noChangeArrowheads="1"/>
          </p:cNvSpPr>
          <p:nvPr/>
        </p:nvSpPr>
        <p:spPr bwMode="auto">
          <a:xfrm>
            <a:off x="1127448" y="894142"/>
            <a:ext cx="3685624" cy="584775"/>
          </a:xfrm>
          <a:prstGeom prst="rect">
            <a:avLst/>
          </a:prstGeom>
          <a:noFill/>
          <a:ln w="9525">
            <a:noFill/>
            <a:miter lim="800000"/>
            <a:headEnd/>
            <a:tailEnd/>
          </a:ln>
        </p:spPr>
        <p:txBody>
          <a:bodyPr wrap="none">
            <a:spAutoFit/>
          </a:bodyPr>
          <a:lstStyle/>
          <a:p>
            <a:r>
              <a:rPr lang="zh-CN" altLang="en-US" sz="3200" b="1" dirty="0">
                <a:latin typeface="Times New Roman" pitchFamily="18" charset="0"/>
                <a:ea typeface="楷体" pitchFamily="49" charset="-122"/>
                <a:cs typeface="Times New Roman" pitchFamily="18" charset="0"/>
              </a:rPr>
              <a:t>（</a:t>
            </a:r>
            <a:r>
              <a:rPr lang="en-US" altLang="zh-CN" sz="3200" b="1" dirty="0">
                <a:latin typeface="Times New Roman" pitchFamily="18" charset="0"/>
                <a:ea typeface="楷体" pitchFamily="49" charset="-122"/>
                <a:cs typeface="Times New Roman" pitchFamily="18" charset="0"/>
              </a:rPr>
              <a:t>4</a:t>
            </a:r>
            <a:r>
              <a:rPr lang="zh-CN" altLang="en-US" sz="3200" b="1" dirty="0">
                <a:latin typeface="Times New Roman" pitchFamily="18" charset="0"/>
                <a:ea typeface="楷体" pitchFamily="49" charset="-122"/>
                <a:cs typeface="Times New Roman" pitchFamily="18" charset="0"/>
              </a:rPr>
              <a:t>）</a:t>
            </a:r>
            <a:r>
              <a:rPr lang="zh-CN" altLang="en-US" sz="3200" b="1" dirty="0">
                <a:latin typeface="楷体" pitchFamily="49" charset="-122"/>
                <a:ea typeface="楷体" pitchFamily="49" charset="-122"/>
                <a:cs typeface="Times New Roman" pitchFamily="18" charset="0"/>
              </a:rPr>
              <a:t>消费电子领域</a:t>
            </a:r>
            <a:endParaRPr lang="en-US" altLang="zh-CN" sz="3200" b="1" dirty="0">
              <a:latin typeface="楷体" pitchFamily="49" charset="-122"/>
              <a:ea typeface="楷体" pitchFamily="49" charset="-122"/>
              <a:cs typeface="Times New Roman" pitchFamily="18" charset="0"/>
            </a:endParaRPr>
          </a:p>
        </p:txBody>
      </p:sp>
      <p:sp>
        <p:nvSpPr>
          <p:cNvPr id="95234" name="矩形 2"/>
          <p:cNvSpPr>
            <a:spLocks noChangeArrowheads="1"/>
          </p:cNvSpPr>
          <p:nvPr/>
        </p:nvSpPr>
        <p:spPr bwMode="auto">
          <a:xfrm>
            <a:off x="1847851" y="1844677"/>
            <a:ext cx="8745538" cy="1477328"/>
          </a:xfrm>
          <a:prstGeom prst="rect">
            <a:avLst/>
          </a:prstGeom>
          <a:noFill/>
          <a:ln w="9525">
            <a:noFill/>
            <a:miter lim="800000"/>
            <a:headEnd/>
            <a:tailEnd/>
          </a:ln>
        </p:spPr>
        <p:txBody>
          <a:bodyPr>
            <a:spAutoFit/>
          </a:bodyPr>
          <a:lstStyle/>
          <a:p>
            <a:r>
              <a:rPr lang="zh-CN" altLang="en-US" sz="3000" dirty="0">
                <a:latin typeface="楷体" pitchFamily="49" charset="-122"/>
                <a:ea typeface="楷体" pitchFamily="49" charset="-122"/>
              </a:rPr>
              <a:t>    随着技术的发展，消费电子产品正向数字化和网络化方向发展，各式各样的具有先进技术和人性化元素的数字化多媒体影音设备。</a:t>
            </a:r>
          </a:p>
        </p:txBody>
      </p:sp>
      <p:pic>
        <p:nvPicPr>
          <p:cNvPr id="95235" name="图片 3"/>
          <p:cNvPicPr>
            <a:picLocks noChangeAspect="1"/>
          </p:cNvPicPr>
          <p:nvPr/>
        </p:nvPicPr>
        <p:blipFill>
          <a:blip r:embed="rId2"/>
          <a:srcRect/>
          <a:stretch>
            <a:fillRect/>
          </a:stretch>
        </p:blipFill>
        <p:spPr bwMode="auto">
          <a:xfrm>
            <a:off x="3812381" y="3393114"/>
            <a:ext cx="4567237" cy="2520950"/>
          </a:xfrm>
          <a:prstGeom prst="rect">
            <a:avLst/>
          </a:prstGeom>
          <a:noFill/>
          <a:ln w="9525">
            <a:noFill/>
            <a:miter lim="800000"/>
            <a:headEnd/>
            <a:tailEnd/>
          </a:ln>
        </p:spPr>
      </p:pic>
      <p:sp>
        <p:nvSpPr>
          <p:cNvPr id="95236" name="矩形 4"/>
          <p:cNvSpPr>
            <a:spLocks noChangeArrowheads="1"/>
          </p:cNvSpPr>
          <p:nvPr/>
        </p:nvSpPr>
        <p:spPr bwMode="auto">
          <a:xfrm>
            <a:off x="4655840" y="5996395"/>
            <a:ext cx="2698175" cy="307777"/>
          </a:xfrm>
          <a:prstGeom prst="rect">
            <a:avLst/>
          </a:prstGeom>
          <a:noFill/>
          <a:ln w="9525">
            <a:noFill/>
            <a:miter lim="800000"/>
            <a:headEnd/>
            <a:tailEnd/>
          </a:ln>
        </p:spPr>
        <p:txBody>
          <a:bodyPr wrap="none">
            <a:spAutoFit/>
          </a:bodyPr>
          <a:lstStyle/>
          <a:p>
            <a:r>
              <a:rPr lang="zh-CN" altLang="en-US" sz="1400" dirty="0">
                <a:latin typeface="楷体" pitchFamily="49" charset="-122"/>
                <a:ea typeface="楷体" pitchFamily="49" charset="-122"/>
              </a:rPr>
              <a:t>嵌入式系统应用于消费电子领域</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矩形 1"/>
          <p:cNvSpPr>
            <a:spLocks noChangeArrowheads="1"/>
          </p:cNvSpPr>
          <p:nvPr/>
        </p:nvSpPr>
        <p:spPr bwMode="auto">
          <a:xfrm>
            <a:off x="1168402" y="1350311"/>
            <a:ext cx="8858250" cy="1938992"/>
          </a:xfrm>
          <a:prstGeom prst="rect">
            <a:avLst/>
          </a:prstGeom>
          <a:noFill/>
          <a:ln w="9525">
            <a:noFill/>
            <a:miter lim="800000"/>
            <a:headEnd/>
            <a:tailEnd/>
          </a:ln>
        </p:spPr>
        <p:txBody>
          <a:bodyPr>
            <a:spAutoFit/>
          </a:bodyPr>
          <a:lstStyle/>
          <a:p>
            <a:r>
              <a:rPr lang="zh-CN" altLang="en-US" sz="3000" dirty="0">
                <a:latin typeface="Times New Roman" pitchFamily="18" charset="0"/>
                <a:ea typeface="楷体" pitchFamily="49" charset="-122"/>
                <a:cs typeface="Times New Roman" pitchFamily="18" charset="0"/>
              </a:rPr>
              <a:t>       通信领域大量应用嵌入式系统，主要包括程控交换机、路由器、</a:t>
            </a:r>
            <a:r>
              <a:rPr lang="en-US" altLang="zh-CN" sz="3000" dirty="0">
                <a:latin typeface="Times New Roman" pitchFamily="18" charset="0"/>
                <a:ea typeface="楷体" pitchFamily="49" charset="-122"/>
                <a:cs typeface="Times New Roman" pitchFamily="18" charset="0"/>
              </a:rPr>
              <a:t>IP</a:t>
            </a:r>
            <a:r>
              <a:rPr lang="zh-CN" altLang="en-US" sz="3000" dirty="0">
                <a:latin typeface="Times New Roman" pitchFamily="18" charset="0"/>
                <a:ea typeface="楷体" pitchFamily="49" charset="-122"/>
                <a:cs typeface="Times New Roman" pitchFamily="18" charset="0"/>
              </a:rPr>
              <a:t>交换机、其他传输设备等。可以说，</a:t>
            </a:r>
            <a:r>
              <a:rPr lang="en-US" altLang="zh-CN" sz="3000" dirty="0">
                <a:latin typeface="Times New Roman" pitchFamily="18" charset="0"/>
                <a:ea typeface="楷体" pitchFamily="49" charset="-122"/>
                <a:cs typeface="Times New Roman" pitchFamily="18" charset="0"/>
              </a:rPr>
              <a:t>Internet</a:t>
            </a:r>
            <a:r>
              <a:rPr lang="zh-CN" altLang="en-US" sz="3000" dirty="0">
                <a:latin typeface="Times New Roman" pitchFamily="18" charset="0"/>
                <a:ea typeface="楷体" pitchFamily="49" charset="-122"/>
                <a:cs typeface="Times New Roman" pitchFamily="18" charset="0"/>
              </a:rPr>
              <a:t>的基础设施都是嵌入式应用系统，它使得嵌入式系统的应用变得越来越流行。</a:t>
            </a:r>
          </a:p>
        </p:txBody>
      </p:sp>
      <p:sp>
        <p:nvSpPr>
          <p:cNvPr id="96258" name="矩形 2"/>
          <p:cNvSpPr>
            <a:spLocks noChangeArrowheads="1"/>
          </p:cNvSpPr>
          <p:nvPr/>
        </p:nvSpPr>
        <p:spPr bwMode="auto">
          <a:xfrm>
            <a:off x="839416" y="562631"/>
            <a:ext cx="3685624" cy="584775"/>
          </a:xfrm>
          <a:prstGeom prst="rect">
            <a:avLst/>
          </a:prstGeom>
          <a:noFill/>
          <a:ln w="9525">
            <a:noFill/>
            <a:miter lim="800000"/>
            <a:headEnd/>
            <a:tailEnd/>
          </a:ln>
        </p:spPr>
        <p:txBody>
          <a:bodyPr wrap="none">
            <a:spAutoFit/>
          </a:bodyPr>
          <a:lstStyle/>
          <a:p>
            <a:r>
              <a:rPr lang="zh-CN" altLang="en-US" sz="3200" b="1" dirty="0">
                <a:latin typeface="Times New Roman" pitchFamily="18" charset="0"/>
                <a:ea typeface="楷体" pitchFamily="49" charset="-122"/>
                <a:cs typeface="Times New Roman" pitchFamily="18" charset="0"/>
              </a:rPr>
              <a:t>（</a:t>
            </a:r>
            <a:r>
              <a:rPr lang="en-US" altLang="zh-CN" sz="3200" b="1" dirty="0">
                <a:latin typeface="Times New Roman" pitchFamily="18" charset="0"/>
                <a:ea typeface="楷体" pitchFamily="49" charset="-122"/>
                <a:cs typeface="Times New Roman" pitchFamily="18" charset="0"/>
              </a:rPr>
              <a:t>5</a:t>
            </a:r>
            <a:r>
              <a:rPr lang="zh-CN" altLang="en-US" sz="3200" b="1" dirty="0">
                <a:latin typeface="Times New Roman" pitchFamily="18" charset="0"/>
                <a:ea typeface="楷体" pitchFamily="49" charset="-122"/>
                <a:cs typeface="Times New Roman" pitchFamily="18" charset="0"/>
              </a:rPr>
              <a:t>）通信网络</a:t>
            </a:r>
            <a:r>
              <a:rPr lang="zh-CN" altLang="en-US" sz="3200" b="1" dirty="0">
                <a:latin typeface="楷体" pitchFamily="49" charset="-122"/>
                <a:ea typeface="楷体" pitchFamily="49" charset="-122"/>
                <a:cs typeface="Times New Roman" pitchFamily="18" charset="0"/>
              </a:rPr>
              <a:t>领域</a:t>
            </a:r>
            <a:endParaRPr lang="en-US" altLang="zh-CN" sz="3200" b="1" dirty="0">
              <a:latin typeface="楷体" pitchFamily="49" charset="-122"/>
              <a:ea typeface="楷体" pitchFamily="49" charset="-122"/>
              <a:cs typeface="Times New Roman" pitchFamily="18" charset="0"/>
            </a:endParaRPr>
          </a:p>
        </p:txBody>
      </p:sp>
      <p:pic>
        <p:nvPicPr>
          <p:cNvPr id="96259" name="图片 3"/>
          <p:cNvPicPr>
            <a:picLocks noChangeAspect="1"/>
          </p:cNvPicPr>
          <p:nvPr/>
        </p:nvPicPr>
        <p:blipFill>
          <a:blip r:embed="rId2"/>
          <a:srcRect/>
          <a:stretch>
            <a:fillRect/>
          </a:stretch>
        </p:blipFill>
        <p:spPr bwMode="auto">
          <a:xfrm>
            <a:off x="1919536" y="3860804"/>
            <a:ext cx="3816350" cy="928688"/>
          </a:xfrm>
          <a:prstGeom prst="rect">
            <a:avLst/>
          </a:prstGeom>
          <a:noFill/>
          <a:ln w="9525">
            <a:noFill/>
            <a:miter lim="800000"/>
            <a:headEnd/>
            <a:tailEnd/>
          </a:ln>
        </p:spPr>
      </p:pic>
      <p:sp>
        <p:nvSpPr>
          <p:cNvPr id="96260" name="矩形 4"/>
          <p:cNvSpPr>
            <a:spLocks noChangeArrowheads="1"/>
          </p:cNvSpPr>
          <p:nvPr/>
        </p:nvSpPr>
        <p:spPr bwMode="auto">
          <a:xfrm>
            <a:off x="1168402" y="4964117"/>
            <a:ext cx="2416046" cy="276999"/>
          </a:xfrm>
          <a:prstGeom prst="rect">
            <a:avLst/>
          </a:prstGeom>
          <a:noFill/>
          <a:ln w="9525">
            <a:noFill/>
            <a:miter lim="800000"/>
            <a:headEnd/>
            <a:tailEnd/>
          </a:ln>
        </p:spPr>
        <p:txBody>
          <a:bodyPr wrap="none">
            <a:spAutoFit/>
          </a:bodyPr>
          <a:lstStyle/>
          <a:p>
            <a:pPr marL="212730" indent="-212730" fontAlgn="t">
              <a:spcBef>
                <a:spcPts val="475"/>
              </a:spcBef>
            </a:pPr>
            <a:r>
              <a:rPr lang="en-US" altLang="zh-CN" sz="1200">
                <a:solidFill>
                  <a:srgbClr val="000000"/>
                </a:solidFill>
                <a:latin typeface="宋体" charset="-122"/>
              </a:rPr>
              <a:t>Buffalo </a:t>
            </a:r>
            <a:r>
              <a:rPr lang="zh-CN" altLang="zh-CN" sz="1200">
                <a:solidFill>
                  <a:srgbClr val="000000"/>
                </a:solidFill>
                <a:latin typeface="宋体" charset="-122"/>
                <a:cs typeface="Times New Roman" pitchFamily="18" charset="0"/>
              </a:rPr>
              <a:t>路由器</a:t>
            </a:r>
            <a:r>
              <a:rPr lang="zh-CN" altLang="zh-CN" sz="1200">
                <a:solidFill>
                  <a:srgbClr val="000000"/>
                </a:solidFill>
                <a:latin typeface="宋体" charset="-122"/>
              </a:rPr>
              <a:t> </a:t>
            </a:r>
            <a:r>
              <a:rPr lang="en-US" altLang="zh-CN" sz="1200">
                <a:solidFill>
                  <a:srgbClr val="000000"/>
                </a:solidFill>
                <a:latin typeface="宋体" charset="-122"/>
              </a:rPr>
              <a:t>/ USB </a:t>
            </a:r>
            <a:r>
              <a:rPr lang="zh-CN" altLang="zh-CN" sz="1200">
                <a:solidFill>
                  <a:srgbClr val="000000"/>
                </a:solidFill>
                <a:latin typeface="宋体" charset="-122"/>
                <a:cs typeface="Times New Roman" pitchFamily="18" charset="0"/>
              </a:rPr>
              <a:t>网卡套装</a:t>
            </a:r>
            <a:endParaRPr lang="zh-CN" altLang="zh-CN" sz="1200">
              <a:latin typeface="宋体" charset="-122"/>
            </a:endParaRPr>
          </a:p>
        </p:txBody>
      </p:sp>
      <p:sp>
        <p:nvSpPr>
          <p:cNvPr id="96261" name="矩形 5"/>
          <p:cNvSpPr>
            <a:spLocks noChangeArrowheads="1"/>
          </p:cNvSpPr>
          <p:nvPr/>
        </p:nvSpPr>
        <p:spPr bwMode="auto">
          <a:xfrm>
            <a:off x="3643627" y="4964117"/>
            <a:ext cx="723276" cy="276999"/>
          </a:xfrm>
          <a:prstGeom prst="rect">
            <a:avLst/>
          </a:prstGeom>
          <a:noFill/>
          <a:ln w="9525">
            <a:noFill/>
            <a:miter lim="800000"/>
            <a:headEnd/>
            <a:tailEnd/>
          </a:ln>
        </p:spPr>
        <p:txBody>
          <a:bodyPr wrap="none">
            <a:spAutoFit/>
          </a:bodyPr>
          <a:lstStyle/>
          <a:p>
            <a:pPr algn="ctr">
              <a:spcBef>
                <a:spcPts val="1075"/>
              </a:spcBef>
            </a:pPr>
            <a:r>
              <a:rPr lang="en-US" altLang="zh-CN" sz="1200">
                <a:solidFill>
                  <a:srgbClr val="000000"/>
                </a:solidFill>
                <a:latin typeface="宋体" charset="-122"/>
                <a:cs typeface="Times New Roman" pitchFamily="18" charset="0"/>
              </a:rPr>
              <a:t>VPN</a:t>
            </a:r>
            <a:r>
              <a:rPr lang="zh-CN" altLang="zh-CN" sz="1200">
                <a:solidFill>
                  <a:srgbClr val="000000"/>
                </a:solidFill>
                <a:latin typeface="宋体" charset="-122"/>
                <a:cs typeface="Times New Roman" pitchFamily="18" charset="0"/>
              </a:rPr>
              <a:t>产品</a:t>
            </a:r>
            <a:endParaRPr lang="zh-CN" altLang="zh-CN" sz="1200">
              <a:latin typeface="宋体" charset="-122"/>
            </a:endParaRPr>
          </a:p>
        </p:txBody>
      </p:sp>
      <p:sp>
        <p:nvSpPr>
          <p:cNvPr id="7" name="矩形 6"/>
          <p:cNvSpPr/>
          <p:nvPr/>
        </p:nvSpPr>
        <p:spPr>
          <a:xfrm>
            <a:off x="4622520" y="4959354"/>
            <a:ext cx="1338829" cy="276999"/>
          </a:xfrm>
          <a:prstGeom prst="rect">
            <a:avLst/>
          </a:prstGeom>
        </p:spPr>
        <p:txBody>
          <a:bodyPr wrap="none">
            <a:spAutoFit/>
          </a:bodyPr>
          <a:lstStyle/>
          <a:p>
            <a:pPr algn="ctr">
              <a:spcBef>
                <a:spcPts val="1080"/>
              </a:spcBef>
              <a:spcAft>
                <a:spcPts val="0"/>
              </a:spcAft>
              <a:defRPr/>
            </a:pPr>
            <a:r>
              <a:rPr lang="zh-CN" altLang="zh-CN" sz="1200" dirty="0">
                <a:solidFill>
                  <a:srgbClr val="000000"/>
                </a:solidFill>
                <a:latin typeface="宋体" panose="02010600030101010101" pitchFamily="2" charset="-122"/>
                <a:ea typeface="宋体" panose="02010600030101010101" pitchFamily="2" charset="-122"/>
                <a:cs typeface="Times New Roman" panose="02020603050405020304" pitchFamily="18" charset="0"/>
              </a:rPr>
              <a:t>千兆网关防火墙</a:t>
            </a:r>
            <a:r>
              <a:rPr lang="zh-CN" altLang="zh-CN" sz="1200" dirty="0">
                <a:solidFill>
                  <a:srgbClr val="FF6600"/>
                </a:solidFill>
                <a:effectLst>
                  <a:outerShdw blurRad="50800" dist="38100" algn="tr" rotWithShape="0">
                    <a:prstClr val="black">
                      <a:alpha val="40000"/>
                    </a:prstClr>
                  </a:outerShdw>
                </a:effectLst>
                <a:latin typeface="宋体" panose="02010600030101010101" pitchFamily="2" charset="-122"/>
                <a:ea typeface="宋体" panose="02010600030101010101" pitchFamily="2" charset="-122"/>
                <a:cs typeface="Times New Roman" panose="02020603050405020304" pitchFamily="18" charset="0"/>
              </a:rPr>
              <a:t> </a:t>
            </a:r>
            <a:endParaRPr lang="zh-CN" altLang="zh-CN" sz="1200" dirty="0">
              <a:latin typeface="宋体" panose="02010600030101010101" pitchFamily="2" charset="-122"/>
              <a:ea typeface="宋体" panose="02010600030101010101" pitchFamily="2" charset="-122"/>
              <a:cs typeface="宋体" panose="02010600030101010101" pitchFamily="2" charset="-122"/>
            </a:endParaRPr>
          </a:p>
        </p:txBody>
      </p:sp>
      <p:pic>
        <p:nvPicPr>
          <p:cNvPr id="96263" name="图片 7"/>
          <p:cNvPicPr>
            <a:picLocks noChangeAspect="1"/>
          </p:cNvPicPr>
          <p:nvPr/>
        </p:nvPicPr>
        <p:blipFill>
          <a:blip r:embed="rId3"/>
          <a:srcRect/>
          <a:stretch>
            <a:fillRect/>
          </a:stretch>
        </p:blipFill>
        <p:spPr bwMode="auto">
          <a:xfrm>
            <a:off x="6743704" y="3376617"/>
            <a:ext cx="4307458" cy="2572663"/>
          </a:xfrm>
          <a:prstGeom prst="rect">
            <a:avLst/>
          </a:prstGeom>
          <a:noFill/>
          <a:ln w="9525">
            <a:noFill/>
            <a:miter lim="800000"/>
            <a:headEnd/>
            <a:tailEnd/>
          </a:ln>
        </p:spPr>
      </p:pic>
      <p:sp>
        <p:nvSpPr>
          <p:cNvPr id="9" name="矩形 8"/>
          <p:cNvSpPr/>
          <p:nvPr/>
        </p:nvSpPr>
        <p:spPr>
          <a:xfrm>
            <a:off x="7680176" y="6028241"/>
            <a:ext cx="3057247" cy="307777"/>
          </a:xfrm>
          <a:prstGeom prst="rect">
            <a:avLst/>
          </a:prstGeom>
        </p:spPr>
        <p:txBody>
          <a:bodyPr wrap="none">
            <a:spAutoFit/>
          </a:bodyPr>
          <a:lstStyle/>
          <a:p>
            <a:pPr fontAlgn="auto">
              <a:spcBef>
                <a:spcPts val="0"/>
              </a:spcBef>
              <a:spcAft>
                <a:spcPts val="0"/>
              </a:spcAft>
              <a:defRPr/>
            </a:pPr>
            <a:r>
              <a:rPr lang="zh-CN" altLang="zh-CN" sz="1400" kern="100" dirty="0">
                <a:latin typeface="楷体" panose="02010609060101010101" pitchFamily="49" charset="-122"/>
                <a:ea typeface="楷体" panose="02010609060101010101" pitchFamily="49" charset="-122"/>
                <a:cs typeface="Times New Roman" panose="02020603050405020304" pitchFamily="18" charset="0"/>
              </a:rPr>
              <a:t>嵌入式系统在通信网络设备中的应用</a:t>
            </a:r>
            <a:endParaRPr lang="zh-CN" altLang="en-US" sz="1400" dirty="0">
              <a:latin typeface="楷体" panose="02010609060101010101" pitchFamily="49" charset="-122"/>
              <a:ea typeface="楷体" panose="02010609060101010101" pitchFamily="49" charset="-122"/>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矩形 1"/>
          <p:cNvSpPr>
            <a:spLocks noChangeArrowheads="1"/>
          </p:cNvSpPr>
          <p:nvPr/>
        </p:nvSpPr>
        <p:spPr bwMode="auto">
          <a:xfrm>
            <a:off x="983432" y="692696"/>
            <a:ext cx="3685624" cy="584775"/>
          </a:xfrm>
          <a:prstGeom prst="rect">
            <a:avLst/>
          </a:prstGeom>
          <a:noFill/>
          <a:ln w="9525">
            <a:noFill/>
            <a:miter lim="800000"/>
            <a:headEnd/>
            <a:tailEnd/>
          </a:ln>
        </p:spPr>
        <p:txBody>
          <a:bodyPr wrap="none">
            <a:spAutoFit/>
          </a:bodyPr>
          <a:lstStyle/>
          <a:p>
            <a:r>
              <a:rPr lang="zh-CN" altLang="en-US" sz="3200" b="1" dirty="0">
                <a:latin typeface="Times New Roman" pitchFamily="18" charset="0"/>
                <a:ea typeface="楷体" pitchFamily="49" charset="-122"/>
                <a:cs typeface="Times New Roman" pitchFamily="18" charset="0"/>
              </a:rPr>
              <a:t>（</a:t>
            </a:r>
            <a:r>
              <a:rPr lang="en-US" altLang="zh-CN" sz="3200" b="1" dirty="0">
                <a:latin typeface="Times New Roman" pitchFamily="18" charset="0"/>
                <a:ea typeface="楷体" pitchFamily="49" charset="-122"/>
                <a:cs typeface="Times New Roman" pitchFamily="18" charset="0"/>
              </a:rPr>
              <a:t>6</a:t>
            </a:r>
            <a:r>
              <a:rPr lang="zh-CN" altLang="en-US" sz="3200" b="1" dirty="0">
                <a:latin typeface="Times New Roman" pitchFamily="18" charset="0"/>
                <a:ea typeface="楷体" pitchFamily="49" charset="-122"/>
                <a:cs typeface="Times New Roman" pitchFamily="18" charset="0"/>
              </a:rPr>
              <a:t>）仪器仪表</a:t>
            </a:r>
            <a:r>
              <a:rPr lang="zh-CN" altLang="en-US" sz="3200" b="1" dirty="0">
                <a:latin typeface="楷体" pitchFamily="49" charset="-122"/>
                <a:ea typeface="楷体" pitchFamily="49" charset="-122"/>
                <a:cs typeface="Times New Roman" pitchFamily="18" charset="0"/>
              </a:rPr>
              <a:t>领域</a:t>
            </a:r>
            <a:endParaRPr lang="en-US" altLang="zh-CN" sz="3200" b="1" dirty="0">
              <a:latin typeface="楷体" pitchFamily="49" charset="-122"/>
              <a:ea typeface="楷体" pitchFamily="49" charset="-122"/>
              <a:cs typeface="Times New Roman" pitchFamily="18" charset="0"/>
            </a:endParaRPr>
          </a:p>
        </p:txBody>
      </p:sp>
      <p:sp>
        <p:nvSpPr>
          <p:cNvPr id="97282" name="矩形 2"/>
          <p:cNvSpPr>
            <a:spLocks noChangeArrowheads="1"/>
          </p:cNvSpPr>
          <p:nvPr/>
        </p:nvSpPr>
        <p:spPr bwMode="auto">
          <a:xfrm>
            <a:off x="1415480" y="1361611"/>
            <a:ext cx="8424863" cy="2400657"/>
          </a:xfrm>
          <a:prstGeom prst="rect">
            <a:avLst/>
          </a:prstGeom>
          <a:noFill/>
          <a:ln w="9525">
            <a:noFill/>
            <a:miter lim="800000"/>
            <a:headEnd/>
            <a:tailEnd/>
          </a:ln>
        </p:spPr>
        <p:txBody>
          <a:bodyPr>
            <a:spAutoFit/>
          </a:bodyPr>
          <a:lstStyle/>
          <a:p>
            <a:r>
              <a:rPr lang="zh-CN" altLang="en-US" sz="3000" dirty="0">
                <a:latin typeface="楷体" pitchFamily="49" charset="-122"/>
                <a:ea typeface="楷体" pitchFamily="49" charset="-122"/>
              </a:rPr>
              <a:t>    近年来，仪器仪表越来越智能化，越来越人性化，大大降低了仪器操作人员的工作量，受到了好评。仪器仪表行业发展方向</a:t>
            </a:r>
            <a:r>
              <a:rPr lang="zh-CN" altLang="zh-CN" sz="3000" dirty="0">
                <a:latin typeface="楷体" pitchFamily="49" charset="-122"/>
                <a:ea typeface="楷体" pitchFamily="49" charset="-122"/>
              </a:rPr>
              <a:t>微型化</a:t>
            </a:r>
            <a:r>
              <a:rPr lang="zh-CN" altLang="en-US" sz="3000" dirty="0">
                <a:latin typeface="楷体" pitchFamily="49" charset="-122"/>
                <a:ea typeface="楷体" pitchFamily="49" charset="-122"/>
              </a:rPr>
              <a:t>、</a:t>
            </a:r>
            <a:r>
              <a:rPr lang="zh-CN" altLang="zh-CN" sz="3000" dirty="0">
                <a:latin typeface="楷体" pitchFamily="49" charset="-122"/>
                <a:ea typeface="楷体" pitchFamily="49" charset="-122"/>
              </a:rPr>
              <a:t>多功能化</a:t>
            </a:r>
            <a:r>
              <a:rPr lang="zh-CN" altLang="en-US" sz="3000" dirty="0">
                <a:latin typeface="楷体" pitchFamily="49" charset="-122"/>
                <a:ea typeface="楷体" pitchFamily="49" charset="-122"/>
              </a:rPr>
              <a:t>、</a:t>
            </a:r>
            <a:r>
              <a:rPr lang="zh-CN" altLang="zh-CN" sz="3000" dirty="0">
                <a:latin typeface="楷体" pitchFamily="49" charset="-122"/>
                <a:ea typeface="楷体" pitchFamily="49" charset="-122"/>
              </a:rPr>
              <a:t>智能化</a:t>
            </a:r>
            <a:r>
              <a:rPr lang="zh-CN" altLang="en-US" sz="3000" dirty="0">
                <a:latin typeface="楷体" pitchFamily="49" charset="-122"/>
                <a:ea typeface="楷体" pitchFamily="49" charset="-122"/>
              </a:rPr>
              <a:t>、</a:t>
            </a:r>
            <a:r>
              <a:rPr lang="zh-CN" altLang="zh-CN" sz="3000" dirty="0">
                <a:latin typeface="楷体" pitchFamily="49" charset="-122"/>
                <a:ea typeface="楷体" pitchFamily="49" charset="-122"/>
              </a:rPr>
              <a:t>网络化</a:t>
            </a:r>
            <a:r>
              <a:rPr lang="zh-CN" altLang="en-US" sz="3000" dirty="0">
                <a:latin typeface="楷体" pitchFamily="49" charset="-122"/>
                <a:ea typeface="楷体" pitchFamily="49" charset="-122"/>
              </a:rPr>
              <a:t>，未来仪器仪表的研制必须依赖于先进的嵌入式系统及其技术。</a:t>
            </a:r>
          </a:p>
        </p:txBody>
      </p:sp>
      <p:pic>
        <p:nvPicPr>
          <p:cNvPr id="97283" name="图片 3"/>
          <p:cNvPicPr>
            <a:picLocks noChangeAspect="1"/>
          </p:cNvPicPr>
          <p:nvPr/>
        </p:nvPicPr>
        <p:blipFill>
          <a:blip r:embed="rId2"/>
          <a:srcRect/>
          <a:stretch>
            <a:fillRect/>
          </a:stretch>
        </p:blipFill>
        <p:spPr bwMode="auto">
          <a:xfrm>
            <a:off x="4234369" y="3745654"/>
            <a:ext cx="3973513" cy="2363788"/>
          </a:xfrm>
          <a:prstGeom prst="rect">
            <a:avLst/>
          </a:prstGeom>
          <a:noFill/>
          <a:ln w="9525">
            <a:noFill/>
            <a:miter lim="800000"/>
            <a:headEnd/>
            <a:tailEnd/>
          </a:ln>
        </p:spPr>
      </p:pic>
      <p:sp>
        <p:nvSpPr>
          <p:cNvPr id="97284" name="矩形 4"/>
          <p:cNvSpPr>
            <a:spLocks noChangeArrowheads="1"/>
          </p:cNvSpPr>
          <p:nvPr/>
        </p:nvSpPr>
        <p:spPr bwMode="auto">
          <a:xfrm>
            <a:off x="4872037" y="6146311"/>
            <a:ext cx="2698175" cy="307777"/>
          </a:xfrm>
          <a:prstGeom prst="rect">
            <a:avLst/>
          </a:prstGeom>
          <a:noFill/>
          <a:ln w="9525">
            <a:noFill/>
            <a:miter lim="800000"/>
            <a:headEnd/>
            <a:tailEnd/>
          </a:ln>
        </p:spPr>
        <p:txBody>
          <a:bodyPr wrap="none">
            <a:spAutoFit/>
          </a:bodyPr>
          <a:lstStyle/>
          <a:p>
            <a:r>
              <a:rPr lang="zh-CN" altLang="en-US" sz="1400" dirty="0">
                <a:latin typeface="楷体" pitchFamily="49" charset="-122"/>
                <a:ea typeface="楷体" pitchFamily="49" charset="-122"/>
              </a:rPr>
              <a:t>嵌入式系统在仪器仪表中的应用</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effectLst>
            <a:reflection blurRad="6350" stA="52000" endA="300" endPos="35000" dir="5400000" sy="-100000" algn="bl" rotWithShape="0"/>
          </a:effectLst>
          <a:scene3d>
            <a:camera prst="orthographicFront"/>
            <a:lightRig rig="threePt" dir="t"/>
          </a:scene3d>
          <a:sp3d>
            <a:bevelT prst="angle"/>
          </a:sp3d>
        </p:spPr>
        <p:txBody>
          <a:bodyPr>
            <a:normAutofit/>
          </a:bodyPr>
          <a:lstStyle/>
          <a:p>
            <a:pPr fontAlgn="auto">
              <a:spcBef>
                <a:spcPts val="0"/>
              </a:spcBef>
              <a:spcAft>
                <a:spcPts val="0"/>
              </a:spcAft>
              <a:defRPr/>
            </a:pPr>
            <a:r>
              <a:rPr lang="en-US" altLang="zh-CN" sz="4000" b="1" dirty="0">
                <a:solidFill>
                  <a:prstClr val="black"/>
                </a:solidFill>
                <a:latin typeface="黑体" panose="02010609060101010101" pitchFamily="49" charset="-122"/>
                <a:ea typeface="黑体" panose="02010609060101010101" pitchFamily="49" charset="-122"/>
              </a:rPr>
              <a:t>1.1</a:t>
            </a:r>
            <a:r>
              <a:rPr lang="en-US" altLang="zh-CN" sz="4000" b="1" dirty="0">
                <a:solidFill>
                  <a:prstClr val="black"/>
                </a:solidFill>
                <a:latin typeface="楷体" panose="02010609060101010101" pitchFamily="49" charset="-122"/>
                <a:ea typeface="楷体" panose="02010609060101010101" pitchFamily="49" charset="-122"/>
              </a:rPr>
              <a:t> </a:t>
            </a:r>
            <a:r>
              <a:rPr lang="zh-CN" altLang="en-US" sz="4000" b="1" dirty="0">
                <a:solidFill>
                  <a:prstClr val="black"/>
                </a:solidFill>
                <a:latin typeface="楷体" panose="02010609060101010101" pitchFamily="49" charset="-122"/>
                <a:ea typeface="楷体" panose="02010609060101010101" pitchFamily="49" charset="-122"/>
              </a:rPr>
              <a:t>嵌入式系统的概念</a:t>
            </a:r>
            <a:endParaRPr lang="zh-CN" altLang="en-US" sz="4000" b="1" dirty="0">
              <a:solidFill>
                <a:srgbClr val="4F271C"/>
              </a:solidFill>
              <a:ea typeface="宋体" pitchFamily="2" charset="-122"/>
            </a:endParaRPr>
          </a:p>
        </p:txBody>
      </p:sp>
      <p:sp>
        <p:nvSpPr>
          <p:cNvPr id="4" name="文本框 3"/>
          <p:cNvSpPr txBox="1"/>
          <p:nvPr/>
        </p:nvSpPr>
        <p:spPr>
          <a:xfrm>
            <a:off x="1271464" y="1700808"/>
            <a:ext cx="9433048" cy="5016758"/>
          </a:xfrm>
          <a:prstGeom prst="rect">
            <a:avLst/>
          </a:prstGeom>
          <a:noFill/>
        </p:spPr>
        <p:txBody>
          <a:bodyPr wrap="square">
            <a:spAutoFit/>
          </a:bodyPr>
          <a:lstStyle/>
          <a:p>
            <a:pPr marL="457212" indent="-457212" fontAlgn="auto">
              <a:spcBef>
                <a:spcPts val="0"/>
              </a:spcBef>
              <a:spcAft>
                <a:spcPts val="0"/>
              </a:spcAft>
              <a:buClr>
                <a:schemeClr val="accent1"/>
              </a:buClr>
              <a:buSzPct val="90000"/>
              <a:buFont typeface="Wingdings" panose="05000000000000000000" pitchFamily="2" charset="2"/>
              <a:buChar char="u"/>
              <a:defRPr/>
            </a:pPr>
            <a:r>
              <a:rPr lang="zh-CN" altLang="en-US" sz="3200" dirty="0">
                <a:latin typeface="楷体" panose="02010609060101010101" pitchFamily="49" charset="-122"/>
                <a:ea typeface="楷体" panose="02010609060101010101" pitchFamily="49" charset="-122"/>
              </a:rPr>
              <a:t>嵌入式系统的定义</a:t>
            </a:r>
            <a:r>
              <a:rPr lang="en-US" altLang="zh-CN" sz="3200" dirty="0">
                <a:latin typeface="楷体" panose="02010609060101010101" pitchFamily="49" charset="-122"/>
                <a:ea typeface="楷体" panose="02010609060101010101" pitchFamily="49" charset="-122"/>
              </a:rPr>
              <a:t>:</a:t>
            </a:r>
            <a:r>
              <a:rPr lang="zh-CN" altLang="en-US" sz="3200" dirty="0">
                <a:latin typeface="楷体" panose="02010609060101010101" pitchFamily="49" charset="-122"/>
                <a:ea typeface="楷体" panose="02010609060101010101" pitchFamily="49" charset="-122"/>
              </a:rPr>
              <a:t>嵌入式系统是指以</a:t>
            </a:r>
            <a:r>
              <a:rPr lang="zh-CN" altLang="en-US" sz="3200" dirty="0">
                <a:solidFill>
                  <a:srgbClr val="FF0000"/>
                </a:solidFill>
                <a:latin typeface="楷体" panose="02010609060101010101" pitchFamily="49" charset="-122"/>
                <a:ea typeface="楷体" panose="02010609060101010101" pitchFamily="49" charset="-122"/>
              </a:rPr>
              <a:t>应用为中心</a:t>
            </a:r>
            <a:r>
              <a:rPr lang="zh-CN" altLang="en-US" sz="3200" dirty="0">
                <a:latin typeface="楷体" panose="02010609060101010101" pitchFamily="49" charset="-122"/>
                <a:ea typeface="楷体" panose="02010609060101010101" pitchFamily="49" charset="-122"/>
              </a:rPr>
              <a:t>，以计算机技术为基础，软件、硬件可剪裁，适应应用系统对功能、可靠性、成本、体积和功耗严格要求的</a:t>
            </a:r>
            <a:r>
              <a:rPr lang="zh-CN" altLang="en-US" sz="3200" dirty="0">
                <a:solidFill>
                  <a:srgbClr val="FF0000"/>
                </a:solidFill>
                <a:latin typeface="楷体" panose="02010609060101010101" pitchFamily="49" charset="-122"/>
                <a:ea typeface="楷体" panose="02010609060101010101" pitchFamily="49" charset="-122"/>
              </a:rPr>
              <a:t>专用计算机系统</a:t>
            </a:r>
            <a:r>
              <a:rPr lang="zh-CN" altLang="en-US" sz="3200" dirty="0">
                <a:latin typeface="楷体" panose="02010609060101010101" pitchFamily="49" charset="-122"/>
                <a:ea typeface="楷体" panose="02010609060101010101" pitchFamily="49" charset="-122"/>
              </a:rPr>
              <a:t>。</a:t>
            </a:r>
            <a:endParaRPr lang="en-US" altLang="zh-CN" sz="3200" dirty="0">
              <a:latin typeface="楷体" panose="02010609060101010101" pitchFamily="49" charset="-122"/>
              <a:ea typeface="楷体" panose="02010609060101010101" pitchFamily="49" charset="-122"/>
            </a:endParaRPr>
          </a:p>
          <a:p>
            <a:pPr marL="457212" indent="-457212" fontAlgn="auto">
              <a:spcBef>
                <a:spcPts val="0"/>
              </a:spcBef>
              <a:spcAft>
                <a:spcPts val="0"/>
              </a:spcAft>
              <a:buClr>
                <a:schemeClr val="accent1"/>
              </a:buClr>
              <a:buSzPct val="90000"/>
              <a:buFont typeface="Wingdings" panose="05000000000000000000" pitchFamily="2" charset="2"/>
              <a:buChar char="u"/>
              <a:defRPr/>
            </a:pPr>
            <a:endParaRPr lang="en-US" altLang="zh-CN" sz="3200" dirty="0">
              <a:latin typeface="楷体" panose="02010609060101010101" pitchFamily="49" charset="-122"/>
              <a:ea typeface="楷体" panose="02010609060101010101" pitchFamily="49" charset="-122"/>
            </a:endParaRPr>
          </a:p>
          <a:p>
            <a:pPr fontAlgn="auto">
              <a:spcBef>
                <a:spcPts val="0"/>
              </a:spcBef>
              <a:spcAft>
                <a:spcPts val="0"/>
              </a:spcAft>
              <a:buClr>
                <a:schemeClr val="accent1"/>
              </a:buClr>
              <a:buSzPct val="90000"/>
              <a:defRPr/>
            </a:pPr>
            <a:endParaRPr lang="en-US" altLang="zh-CN" sz="3200" dirty="0">
              <a:latin typeface="楷体" panose="02010609060101010101" pitchFamily="49" charset="-122"/>
              <a:ea typeface="楷体" panose="02010609060101010101" pitchFamily="49" charset="-122"/>
            </a:endParaRPr>
          </a:p>
          <a:p>
            <a:pPr marL="457212" indent="-457212" fontAlgn="auto">
              <a:spcBef>
                <a:spcPts val="0"/>
              </a:spcBef>
              <a:spcAft>
                <a:spcPts val="0"/>
              </a:spcAft>
              <a:buClr>
                <a:schemeClr val="accent1"/>
              </a:buClr>
              <a:buSzPct val="90000"/>
              <a:buFont typeface="Wingdings" panose="05000000000000000000" pitchFamily="2" charset="2"/>
              <a:buChar char="u"/>
              <a:defRPr/>
            </a:pPr>
            <a:r>
              <a:rPr lang="zh-CN" altLang="en-US" sz="3200" dirty="0">
                <a:latin typeface="楷体" panose="02010609060101010101" pitchFamily="49" charset="-122"/>
                <a:ea typeface="楷体" panose="02010609060101010101" pitchFamily="49" charset="-122"/>
              </a:rPr>
              <a:t>“嵌入式”反映了这些系统通常是更大系统中的一个组成部分，嵌入式系统在应用数量上远远超过了各种通用计算机。</a:t>
            </a:r>
            <a:endParaRPr lang="en-US" altLang="zh-CN" sz="3200" dirty="0">
              <a:latin typeface="楷体" panose="02010609060101010101" pitchFamily="49" charset="-122"/>
              <a:ea typeface="楷体" panose="02010609060101010101" pitchFamily="49" charset="-122"/>
            </a:endParaRPr>
          </a:p>
          <a:p>
            <a:pPr fontAlgn="auto">
              <a:spcBef>
                <a:spcPts val="0"/>
              </a:spcBef>
              <a:spcAft>
                <a:spcPts val="0"/>
              </a:spcAft>
              <a:buClr>
                <a:schemeClr val="accent1"/>
              </a:buClr>
              <a:buSzPct val="90000"/>
              <a:defRPr/>
            </a:pPr>
            <a:endParaRPr lang="zh-CN" altLang="en-US" sz="3200" dirty="0">
              <a:latin typeface="楷体" panose="02010609060101010101" pitchFamily="49" charset="-122"/>
              <a:ea typeface="楷体" panose="02010609060101010101" pitchFamily="49" charset="-122"/>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83432" y="828288"/>
            <a:ext cx="9777412" cy="5201424"/>
          </a:xfrm>
          <a:prstGeom prst="rect">
            <a:avLst/>
          </a:prstGeom>
        </p:spPr>
        <p:txBody>
          <a:bodyPr>
            <a:spAutoFit/>
          </a:bodyPr>
          <a:lstStyle/>
          <a:p>
            <a:pPr fontAlgn="auto">
              <a:spcBef>
                <a:spcPts val="0"/>
              </a:spcBef>
              <a:spcAft>
                <a:spcPts val="0"/>
              </a:spcAft>
              <a:defRPr/>
            </a:pPr>
            <a:r>
              <a:rPr lang="en-US" altLang="zh-CN" sz="3200" b="1" dirty="0">
                <a:latin typeface="楷体" panose="02010609060101010101" pitchFamily="49" charset="-122"/>
                <a:ea typeface="楷体" panose="02010609060101010101" pitchFamily="49" charset="-122"/>
              </a:rPr>
              <a:t>(7)</a:t>
            </a:r>
            <a:r>
              <a:rPr lang="zh-CN" altLang="en-US" sz="3200" b="1" dirty="0">
                <a:latin typeface="楷体" panose="02010609060101010101" pitchFamily="49" charset="-122"/>
                <a:ea typeface="楷体" panose="02010609060101010101" pitchFamily="49" charset="-122"/>
              </a:rPr>
              <a:t>工业控制领域</a:t>
            </a:r>
            <a:endParaRPr lang="en-US" altLang="zh-CN" sz="3200" b="1" dirty="0">
              <a:latin typeface="楷体" panose="02010609060101010101" pitchFamily="49" charset="-122"/>
              <a:ea typeface="楷体" panose="02010609060101010101" pitchFamily="49" charset="-122"/>
            </a:endParaRPr>
          </a:p>
          <a:p>
            <a:pPr fontAlgn="auto">
              <a:spcBef>
                <a:spcPts val="0"/>
              </a:spcBef>
              <a:spcAft>
                <a:spcPts val="0"/>
              </a:spcAft>
              <a:defRPr/>
            </a:pPr>
            <a:endParaRPr lang="zh-CN" altLang="en-US" sz="3000" b="1"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基于嵌入式芯片的工业自动化设备将获得长足的发展，目前已经有大量的</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位、</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16</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位、</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32</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位嵌入式微控制器在应用中，网络化是提高生产效率和产品质量、减少人力资源主要途径。</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chemeClr val="accent1"/>
              </a:buClr>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就传统的工业控制产品而言，低端型采用的往往是</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位单片机。但是随着技术的发展，</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32</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位、</a:t>
            </a:r>
            <a:r>
              <a:rPr lang="en-US" altLang="zh-CN" sz="3000" dirty="0">
                <a:latin typeface="Times New Roman" panose="02020603050405020304" pitchFamily="18" charset="0"/>
                <a:ea typeface="楷体" panose="02010609060101010101" pitchFamily="49" charset="-122"/>
                <a:cs typeface="Times New Roman" panose="02020603050405020304" pitchFamily="18" charset="0"/>
              </a:rPr>
              <a:t>64</a:t>
            </a: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位的处理器逐渐成为工业控制设备的核心</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矩形 1"/>
          <p:cNvSpPr>
            <a:spLocks noChangeArrowheads="1"/>
          </p:cNvSpPr>
          <p:nvPr/>
        </p:nvSpPr>
        <p:spPr bwMode="auto">
          <a:xfrm>
            <a:off x="1128194" y="548680"/>
            <a:ext cx="5975918" cy="584775"/>
          </a:xfrm>
          <a:prstGeom prst="rect">
            <a:avLst/>
          </a:prstGeom>
          <a:noFill/>
          <a:ln w="9525">
            <a:noFill/>
            <a:miter lim="800000"/>
            <a:headEnd/>
            <a:tailEnd/>
          </a:ln>
        </p:spPr>
        <p:txBody>
          <a:bodyPr wrap="square">
            <a:spAutoFit/>
          </a:bodyPr>
          <a:lstStyle/>
          <a:p>
            <a:r>
              <a:rPr lang="en-US" altLang="zh-CN" sz="3200" b="1" dirty="0">
                <a:latin typeface="楷体" pitchFamily="49" charset="-122"/>
                <a:ea typeface="楷体" pitchFamily="49" charset="-122"/>
              </a:rPr>
              <a:t>(8) </a:t>
            </a:r>
            <a:r>
              <a:rPr lang="zh-CN" altLang="zh-CN" sz="3200" b="1" dirty="0">
                <a:latin typeface="楷体" pitchFamily="49" charset="-122"/>
                <a:ea typeface="楷体" pitchFamily="49" charset="-122"/>
              </a:rPr>
              <a:t>交通管理与汽车电子</a:t>
            </a:r>
            <a:r>
              <a:rPr lang="zh-CN" altLang="en-US" sz="3200" b="1" dirty="0">
                <a:latin typeface="楷体" pitchFamily="49" charset="-122"/>
                <a:ea typeface="楷体" pitchFamily="49" charset="-122"/>
              </a:rPr>
              <a:t>领域</a:t>
            </a:r>
            <a:endParaRPr lang="en-US" altLang="zh-CN" sz="3200" b="1" dirty="0">
              <a:latin typeface="楷体" pitchFamily="49" charset="-122"/>
              <a:ea typeface="楷体" pitchFamily="49" charset="-122"/>
            </a:endParaRPr>
          </a:p>
        </p:txBody>
      </p:sp>
      <p:sp>
        <p:nvSpPr>
          <p:cNvPr id="3" name="矩形 2"/>
          <p:cNvSpPr/>
          <p:nvPr/>
        </p:nvSpPr>
        <p:spPr>
          <a:xfrm>
            <a:off x="1415480" y="1205676"/>
            <a:ext cx="9001000" cy="2862322"/>
          </a:xfrm>
          <a:prstGeom prst="rect">
            <a:avLst/>
          </a:prstGeom>
        </p:spPr>
        <p:txBody>
          <a:bodyPr wrap="square">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车载信息娱乐业务涉及到汽车音响、汽车导航、汽车总线、个人导航及位置服务、电子地图、车载信息资讯等产品、解决方案和服务。</a:t>
            </a: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fontAlgn="auto">
              <a:spcBef>
                <a:spcPts val="0"/>
              </a:spcBef>
              <a:spcAft>
                <a:spcPts val="0"/>
              </a:spcAft>
              <a:buClr>
                <a:schemeClr val="accent1"/>
              </a:buClr>
              <a:defRPr/>
            </a:pPr>
            <a:endParaRPr lang="en-US" altLang="zh-CN" sz="3000" dirty="0">
              <a:latin typeface="Times New Roman" panose="02020603050405020304" pitchFamily="18" charset="0"/>
              <a:ea typeface="楷体" panose="02010609060101010101" pitchFamily="49" charset="-122"/>
              <a:cs typeface="Times New Roman" panose="02020603050405020304" pitchFamily="18" charset="0"/>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Times New Roman" panose="02020603050405020304" pitchFamily="18" charset="0"/>
                <a:ea typeface="楷体" panose="02010609060101010101" pitchFamily="49" charset="-122"/>
                <a:cs typeface="Times New Roman" panose="02020603050405020304" pitchFamily="18" charset="0"/>
              </a:rPr>
              <a:t>在车辆导航、流量控制、信息监测与汽车服务方面，嵌入式系统技术已经获得了广泛的应用。</a:t>
            </a:r>
          </a:p>
        </p:txBody>
      </p:sp>
      <p:pic>
        <p:nvPicPr>
          <p:cNvPr id="99331" name="图片 3"/>
          <p:cNvPicPr>
            <a:picLocks noChangeAspect="1"/>
          </p:cNvPicPr>
          <p:nvPr/>
        </p:nvPicPr>
        <p:blipFill>
          <a:blip r:embed="rId2"/>
          <a:srcRect/>
          <a:stretch>
            <a:fillRect/>
          </a:stretch>
        </p:blipFill>
        <p:spPr bwMode="auto">
          <a:xfrm>
            <a:off x="4151784" y="4140219"/>
            <a:ext cx="3672408" cy="2251191"/>
          </a:xfrm>
          <a:prstGeom prst="rect">
            <a:avLst/>
          </a:prstGeom>
          <a:noFill/>
          <a:ln w="9525">
            <a:noFill/>
            <a:miter lim="800000"/>
            <a:headEnd/>
            <a:tailEnd/>
          </a:ln>
        </p:spPr>
      </p:pic>
      <p:sp>
        <p:nvSpPr>
          <p:cNvPr id="99332" name="矩形 4"/>
          <p:cNvSpPr>
            <a:spLocks noChangeArrowheads="1"/>
          </p:cNvSpPr>
          <p:nvPr/>
        </p:nvSpPr>
        <p:spPr bwMode="auto">
          <a:xfrm>
            <a:off x="4270023" y="6391410"/>
            <a:ext cx="3595856" cy="307777"/>
          </a:xfrm>
          <a:prstGeom prst="rect">
            <a:avLst/>
          </a:prstGeom>
          <a:noFill/>
          <a:ln w="9525">
            <a:noFill/>
            <a:miter lim="800000"/>
            <a:headEnd/>
            <a:tailEnd/>
          </a:ln>
        </p:spPr>
        <p:txBody>
          <a:bodyPr wrap="none">
            <a:spAutoFit/>
          </a:bodyPr>
          <a:lstStyle/>
          <a:p>
            <a:r>
              <a:rPr lang="zh-CN" altLang="en-US" sz="1400" dirty="0">
                <a:solidFill>
                  <a:srgbClr val="000000"/>
                </a:solidFill>
                <a:latin typeface="楷体" pitchFamily="49" charset="-122"/>
                <a:ea typeface="楷体" pitchFamily="49" charset="-122"/>
              </a:rPr>
              <a:t>嵌入式系统在</a:t>
            </a:r>
            <a:r>
              <a:rPr lang="zh-CN" altLang="zh-CN" sz="1400" dirty="0">
                <a:latin typeface="楷体" pitchFamily="49" charset="-122"/>
                <a:ea typeface="楷体" pitchFamily="49" charset="-122"/>
              </a:rPr>
              <a:t>交通管理与汽车电子</a:t>
            </a:r>
            <a:r>
              <a:rPr lang="zh-CN" altLang="en-US" sz="1400" dirty="0">
                <a:solidFill>
                  <a:srgbClr val="000000"/>
                </a:solidFill>
                <a:latin typeface="楷体" pitchFamily="49" charset="-122"/>
                <a:ea typeface="楷体" pitchFamily="49" charset="-122"/>
              </a:rPr>
              <a:t>中的应用</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矩形 1"/>
          <p:cNvSpPr>
            <a:spLocks noChangeArrowheads="1"/>
          </p:cNvSpPr>
          <p:nvPr/>
        </p:nvSpPr>
        <p:spPr bwMode="auto">
          <a:xfrm>
            <a:off x="858503" y="165835"/>
            <a:ext cx="4719562" cy="584775"/>
          </a:xfrm>
          <a:prstGeom prst="rect">
            <a:avLst/>
          </a:prstGeom>
          <a:noFill/>
          <a:ln w="9525">
            <a:noFill/>
            <a:miter lim="800000"/>
            <a:headEnd/>
            <a:tailEnd/>
          </a:ln>
        </p:spPr>
        <p:txBody>
          <a:bodyPr wrap="none">
            <a:spAutoFit/>
          </a:bodyPr>
          <a:lstStyle/>
          <a:p>
            <a:r>
              <a:rPr lang="en-US" altLang="zh-CN" sz="3200" b="1" dirty="0">
                <a:latin typeface="楷体" pitchFamily="49" charset="-122"/>
                <a:ea typeface="楷体" pitchFamily="49" charset="-122"/>
              </a:rPr>
              <a:t>(9) </a:t>
            </a:r>
            <a:r>
              <a:rPr lang="zh-CN" altLang="en-US" sz="3200" b="1" dirty="0">
                <a:latin typeface="楷体" pitchFamily="49" charset="-122"/>
                <a:ea typeface="楷体" pitchFamily="49" charset="-122"/>
              </a:rPr>
              <a:t>国防和航空航天领域</a:t>
            </a:r>
            <a:endParaRPr lang="en-US" altLang="zh-CN" sz="3200" b="1" dirty="0">
              <a:latin typeface="楷体" pitchFamily="49" charset="-122"/>
              <a:ea typeface="楷体" pitchFamily="49" charset="-122"/>
            </a:endParaRPr>
          </a:p>
        </p:txBody>
      </p:sp>
      <p:sp>
        <p:nvSpPr>
          <p:cNvPr id="100354" name="矩形 2"/>
          <p:cNvSpPr>
            <a:spLocks noChangeArrowheads="1"/>
          </p:cNvSpPr>
          <p:nvPr/>
        </p:nvSpPr>
        <p:spPr bwMode="auto">
          <a:xfrm>
            <a:off x="1343472" y="785463"/>
            <a:ext cx="9289032" cy="3435625"/>
          </a:xfrm>
          <a:prstGeom prst="rect">
            <a:avLst/>
          </a:prstGeom>
          <a:noFill/>
          <a:ln w="9525">
            <a:noFill/>
            <a:miter lim="800000"/>
            <a:headEnd/>
            <a:tailEnd/>
          </a:ln>
        </p:spPr>
        <p:txBody>
          <a:bodyPr wrap="square">
            <a:spAutoFit/>
          </a:bodyPr>
          <a:lstStyle/>
          <a:p>
            <a:pPr marL="342908" indent="-342908">
              <a:buClr>
                <a:schemeClr val="accent1"/>
              </a:buClr>
              <a:buFont typeface="Wingdings" pitchFamily="2" charset="2"/>
              <a:buChar char="Ø"/>
            </a:pPr>
            <a:r>
              <a:rPr lang="zh-CN" altLang="en-US" sz="3000" dirty="0">
                <a:latin typeface="楷体" pitchFamily="49" charset="-122"/>
                <a:ea typeface="楷体" pitchFamily="49" charset="-122"/>
              </a:rPr>
              <a:t>嵌入式系统最早的应用是在军事和航空航天领域。</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楷体" pitchFamily="49" charset="-122"/>
                <a:ea typeface="楷体" pitchFamily="49" charset="-122"/>
              </a:rPr>
              <a:t>目前，军事应用的范围继续拓广，如各种武器控制系统，坦克、舰艇、战斗机等陆、海、空军用电子装备，雷达等。</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楷体" pitchFamily="49" charset="-122"/>
                <a:ea typeface="楷体" pitchFamily="49" charset="-122"/>
              </a:rPr>
              <a:t>航空航天领域的应用更是不胜枚举，航空电子设备、卫星、导航、航天测控等系统中到处都可以见到嵌入式系统。</a:t>
            </a:r>
          </a:p>
        </p:txBody>
      </p:sp>
      <p:pic>
        <p:nvPicPr>
          <p:cNvPr id="100355" name="图片 3">
            <a:hlinkClick r:id="rId2" action="ppaction://hlinksldjump"/>
          </p:cNvPr>
          <p:cNvPicPr>
            <a:picLocks noChangeAspect="1"/>
          </p:cNvPicPr>
          <p:nvPr/>
        </p:nvPicPr>
        <p:blipFill>
          <a:blip r:embed="rId3"/>
          <a:srcRect/>
          <a:stretch>
            <a:fillRect/>
          </a:stretch>
        </p:blipFill>
        <p:spPr bwMode="auto">
          <a:xfrm>
            <a:off x="10442575" y="6432550"/>
            <a:ext cx="622300" cy="598488"/>
          </a:xfrm>
          <a:prstGeom prst="rect">
            <a:avLst/>
          </a:prstGeom>
          <a:noFill/>
          <a:ln w="9525">
            <a:noFill/>
            <a:miter lim="800000"/>
            <a:headEnd/>
            <a:tailEnd/>
          </a:ln>
        </p:spPr>
      </p:pic>
      <p:pic>
        <p:nvPicPr>
          <p:cNvPr id="100356" name="图片 4"/>
          <p:cNvPicPr>
            <a:picLocks noChangeAspect="1"/>
          </p:cNvPicPr>
          <p:nvPr/>
        </p:nvPicPr>
        <p:blipFill>
          <a:blip r:embed="rId4"/>
          <a:srcRect/>
          <a:stretch>
            <a:fillRect/>
          </a:stretch>
        </p:blipFill>
        <p:spPr bwMode="auto">
          <a:xfrm>
            <a:off x="1847528" y="4292600"/>
            <a:ext cx="2967037" cy="1951651"/>
          </a:xfrm>
          <a:prstGeom prst="rect">
            <a:avLst/>
          </a:prstGeom>
          <a:noFill/>
          <a:ln w="9525">
            <a:noFill/>
            <a:miter lim="800000"/>
            <a:headEnd/>
            <a:tailEnd/>
          </a:ln>
        </p:spPr>
      </p:pic>
      <p:pic>
        <p:nvPicPr>
          <p:cNvPr id="100357" name="图片 5"/>
          <p:cNvPicPr>
            <a:picLocks noChangeAspect="1"/>
          </p:cNvPicPr>
          <p:nvPr/>
        </p:nvPicPr>
        <p:blipFill>
          <a:blip r:embed="rId5"/>
          <a:srcRect/>
          <a:stretch>
            <a:fillRect/>
          </a:stretch>
        </p:blipFill>
        <p:spPr bwMode="auto">
          <a:xfrm>
            <a:off x="6240016" y="4324310"/>
            <a:ext cx="3385066" cy="1914402"/>
          </a:xfrm>
          <a:prstGeom prst="rect">
            <a:avLst/>
          </a:prstGeom>
          <a:noFill/>
          <a:ln w="9525">
            <a:noFill/>
            <a:miter lim="800000"/>
            <a:headEnd/>
            <a:tailEnd/>
          </a:ln>
        </p:spPr>
      </p:pic>
      <p:sp>
        <p:nvSpPr>
          <p:cNvPr id="100358" name="矩形 6"/>
          <p:cNvSpPr>
            <a:spLocks noChangeArrowheads="1"/>
          </p:cNvSpPr>
          <p:nvPr/>
        </p:nvSpPr>
        <p:spPr bwMode="auto">
          <a:xfrm>
            <a:off x="2452690" y="6385403"/>
            <a:ext cx="1531188" cy="307777"/>
          </a:xfrm>
          <a:prstGeom prst="rect">
            <a:avLst/>
          </a:prstGeom>
          <a:noFill/>
          <a:ln w="9525">
            <a:noFill/>
            <a:miter lim="800000"/>
            <a:headEnd/>
            <a:tailEnd/>
          </a:ln>
        </p:spPr>
        <p:txBody>
          <a:bodyPr wrap="none">
            <a:spAutoFit/>
          </a:bodyPr>
          <a:lstStyle/>
          <a:p>
            <a:r>
              <a:rPr lang="zh-CN" altLang="en-US" sz="1400">
                <a:latin typeface="楷体" pitchFamily="49" charset="-122"/>
                <a:ea typeface="楷体" pitchFamily="49" charset="-122"/>
              </a:rPr>
              <a:t> 国防领域的应用</a:t>
            </a:r>
          </a:p>
        </p:txBody>
      </p:sp>
      <p:sp>
        <p:nvSpPr>
          <p:cNvPr id="100359" name="矩形 7"/>
          <p:cNvSpPr>
            <a:spLocks noChangeArrowheads="1"/>
          </p:cNvSpPr>
          <p:nvPr/>
        </p:nvSpPr>
        <p:spPr bwMode="auto">
          <a:xfrm>
            <a:off x="7166955" y="6272626"/>
            <a:ext cx="1531188" cy="307777"/>
          </a:xfrm>
          <a:prstGeom prst="rect">
            <a:avLst/>
          </a:prstGeom>
          <a:noFill/>
          <a:ln w="9525">
            <a:noFill/>
            <a:miter lim="800000"/>
            <a:headEnd/>
            <a:tailEnd/>
          </a:ln>
        </p:spPr>
        <p:txBody>
          <a:bodyPr wrap="none">
            <a:spAutoFit/>
          </a:bodyPr>
          <a:lstStyle/>
          <a:p>
            <a:r>
              <a:rPr lang="zh-CN" altLang="en-US" sz="1400" dirty="0">
                <a:latin typeface="楷体" pitchFamily="49" charset="-122"/>
                <a:ea typeface="楷体" pitchFamily="49" charset="-122"/>
              </a:rPr>
              <a:t> 航天领域的应用</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1"/>
          <p:cNvSpPr>
            <a:spLocks noGrp="1"/>
          </p:cNvSpPr>
          <p:nvPr>
            <p:ph type="title"/>
          </p:nvPr>
        </p:nvSpPr>
        <p:spPr>
          <a:xfrm>
            <a:off x="1806575" y="228600"/>
            <a:ext cx="8832850" cy="990600"/>
          </a:xfrm>
        </p:spPr>
        <p:txBody>
          <a:bodyPr/>
          <a:lstStyle/>
          <a:p>
            <a:r>
              <a:rPr lang="en-US" altLang="zh-CN" sz="3600" b="1">
                <a:solidFill>
                  <a:srgbClr val="000000"/>
                </a:solidFill>
                <a:latin typeface="Times New Roman" pitchFamily="18" charset="0"/>
                <a:ea typeface="黑体" pitchFamily="49" charset="-122"/>
                <a:cs typeface="Times New Roman" pitchFamily="18" charset="0"/>
              </a:rPr>
              <a:t>1.6</a:t>
            </a:r>
            <a:r>
              <a:rPr lang="en-US" altLang="zh-CN" sz="3600" b="1">
                <a:solidFill>
                  <a:srgbClr val="000000"/>
                </a:solidFill>
                <a:latin typeface="Times New Roman" pitchFamily="18" charset="0"/>
                <a:ea typeface="宋体" charset="-122"/>
                <a:cs typeface="Times New Roman" pitchFamily="18" charset="0"/>
              </a:rPr>
              <a:t> </a:t>
            </a:r>
            <a:r>
              <a:rPr lang="en-US" altLang="zh-CN" sz="3600" b="1">
                <a:solidFill>
                  <a:srgbClr val="000000"/>
                </a:solidFill>
                <a:latin typeface="Times New Roman" pitchFamily="18" charset="0"/>
                <a:ea typeface="楷体" pitchFamily="49" charset="-122"/>
                <a:cs typeface="Times New Roman" pitchFamily="18" charset="0"/>
              </a:rPr>
              <a:t> </a:t>
            </a:r>
            <a:r>
              <a:rPr lang="zh-CN" altLang="en-US" sz="3600" b="1">
                <a:solidFill>
                  <a:srgbClr val="000000"/>
                </a:solidFill>
                <a:latin typeface="Times New Roman" pitchFamily="18" charset="0"/>
                <a:ea typeface="楷体" pitchFamily="49" charset="-122"/>
                <a:cs typeface="Times New Roman" pitchFamily="18" charset="0"/>
              </a:rPr>
              <a:t>嵌入式系统的发展趋势</a:t>
            </a:r>
            <a:endParaRPr lang="zh-CN" altLang="en-US" sz="3600" b="1">
              <a:solidFill>
                <a:srgbClr val="4F271C"/>
              </a:solidFill>
              <a:latin typeface="Times New Roman" pitchFamily="18" charset="0"/>
              <a:ea typeface="宋体" charset="-122"/>
              <a:cs typeface="Times New Roman" pitchFamily="18" charset="0"/>
            </a:endParaRPr>
          </a:p>
        </p:txBody>
      </p:sp>
      <p:sp>
        <p:nvSpPr>
          <p:cNvPr id="101378" name="文本框 3"/>
          <p:cNvSpPr txBox="1">
            <a:spLocks noChangeArrowheads="1"/>
          </p:cNvSpPr>
          <p:nvPr/>
        </p:nvSpPr>
        <p:spPr bwMode="auto">
          <a:xfrm>
            <a:off x="911225" y="1916114"/>
            <a:ext cx="9494838" cy="361637"/>
          </a:xfrm>
          <a:prstGeom prst="rect">
            <a:avLst/>
          </a:prstGeom>
          <a:noFill/>
          <a:ln w="9525">
            <a:noFill/>
            <a:miter lim="800000"/>
            <a:headEnd/>
            <a:tailEnd/>
          </a:ln>
        </p:spPr>
        <p:txBody>
          <a:bodyPr>
            <a:spAutoFit/>
          </a:bodyPr>
          <a:lstStyle/>
          <a:p>
            <a:pPr>
              <a:lnSpc>
                <a:spcPts val="2075"/>
              </a:lnSpc>
              <a:buClr>
                <a:schemeClr val="accent1"/>
              </a:buClr>
              <a:buSzPct val="90000"/>
            </a:pPr>
            <a:r>
              <a:rPr lang="zh-CN" altLang="en-US" sz="3200" dirty="0">
                <a:latin typeface="楷体" pitchFamily="49" charset="-122"/>
                <a:ea typeface="楷体" pitchFamily="49" charset="-122"/>
              </a:rPr>
              <a:t>（</a:t>
            </a:r>
            <a:r>
              <a:rPr lang="en-US" altLang="zh-CN" sz="3200" dirty="0">
                <a:latin typeface="楷体" pitchFamily="49" charset="-122"/>
                <a:ea typeface="楷体" pitchFamily="49" charset="-122"/>
              </a:rPr>
              <a:t>1</a:t>
            </a:r>
            <a:r>
              <a:rPr lang="zh-CN" altLang="en-US" sz="3200" dirty="0">
                <a:latin typeface="楷体" pitchFamily="49" charset="-122"/>
                <a:ea typeface="楷体" pitchFamily="49" charset="-122"/>
              </a:rPr>
              <a:t>）小型化、智能化、网络化、可视化</a:t>
            </a:r>
            <a:endParaRPr lang="en-US" altLang="zh-CN" sz="3200" dirty="0">
              <a:latin typeface="楷体" pitchFamily="49" charset="-122"/>
              <a:ea typeface="楷体" pitchFamily="49" charset="-122"/>
            </a:endParaRPr>
          </a:p>
        </p:txBody>
      </p:sp>
      <p:sp>
        <p:nvSpPr>
          <p:cNvPr id="101379" name="矩形 2"/>
          <p:cNvSpPr>
            <a:spLocks noChangeArrowheads="1"/>
          </p:cNvSpPr>
          <p:nvPr/>
        </p:nvSpPr>
        <p:spPr bwMode="auto">
          <a:xfrm>
            <a:off x="1771650" y="2565401"/>
            <a:ext cx="9364910" cy="3785652"/>
          </a:xfrm>
          <a:prstGeom prst="rect">
            <a:avLst/>
          </a:prstGeom>
          <a:noFill/>
          <a:ln w="9525">
            <a:noFill/>
            <a:miter lim="800000"/>
            <a:headEnd/>
            <a:tailEnd/>
          </a:ln>
        </p:spPr>
        <p:txBody>
          <a:bodyPr wrap="square">
            <a:spAutoFit/>
          </a:bodyPr>
          <a:lstStyle/>
          <a:p>
            <a:pPr marL="342908" indent="-342908">
              <a:buClr>
                <a:schemeClr val="accent1"/>
              </a:buClr>
              <a:buFont typeface="Wingdings" pitchFamily="2" charset="2"/>
              <a:buChar char="Ø"/>
            </a:pPr>
            <a:r>
              <a:rPr lang="zh-CN" altLang="en-US" sz="3000" dirty="0">
                <a:latin typeface="楷体" pitchFamily="49" charset="-122"/>
                <a:ea typeface="楷体" pitchFamily="49" charset="-122"/>
              </a:rPr>
              <a:t>随着技术水平的提高，嵌入式设备正朝着小型化</a:t>
            </a:r>
            <a:r>
              <a:rPr lang="zh-CN" altLang="en-US" sz="3000" dirty="0">
                <a:solidFill>
                  <a:srgbClr val="FF0000"/>
                </a:solidFill>
                <a:latin typeface="楷体" pitchFamily="49" charset="-122"/>
                <a:ea typeface="楷体" pitchFamily="49" charset="-122"/>
              </a:rPr>
              <a:t>便携</a:t>
            </a:r>
            <a:r>
              <a:rPr lang="zh-CN" altLang="en-US" sz="3000" dirty="0">
                <a:latin typeface="楷体" pitchFamily="49" charset="-122"/>
                <a:ea typeface="楷体" pitchFamily="49" charset="-122"/>
              </a:rPr>
              <a:t>式和智能化的方向发展。</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楷体" pitchFamily="49" charset="-122"/>
                <a:ea typeface="楷体" pitchFamily="49" charset="-122"/>
              </a:rPr>
              <a:t>嵌入式已经进入了“嵌入式</a:t>
            </a:r>
            <a:r>
              <a:rPr lang="en-US" altLang="zh-CN" sz="3000" dirty="0">
                <a:latin typeface="楷体" pitchFamily="49" charset="-122"/>
                <a:ea typeface="楷体" pitchFamily="49" charset="-122"/>
              </a:rPr>
              <a:t>+</a:t>
            </a:r>
            <a:r>
              <a:rPr lang="zh-CN" altLang="en-US" sz="3000" dirty="0">
                <a:latin typeface="楷体" pitchFamily="49" charset="-122"/>
                <a:ea typeface="楷体" pitchFamily="49" charset="-122"/>
              </a:rPr>
              <a:t>互联网</a:t>
            </a:r>
            <a:r>
              <a:rPr lang="en-US" altLang="zh-CN" sz="3000" dirty="0">
                <a:latin typeface="楷体" pitchFamily="49" charset="-122"/>
                <a:ea typeface="楷体" pitchFamily="49" charset="-122"/>
              </a:rPr>
              <a:t>+</a:t>
            </a:r>
            <a:r>
              <a:rPr lang="zh-CN" altLang="en-US" sz="3000" dirty="0">
                <a:latin typeface="楷体" pitchFamily="49" charset="-122"/>
                <a:ea typeface="楷体" pitchFamily="49" charset="-122"/>
              </a:rPr>
              <a:t>移动”时代，</a:t>
            </a:r>
            <a:r>
              <a:rPr lang="zh-CN" altLang="zh-CN" sz="3000" dirty="0">
                <a:latin typeface="楷体" pitchFamily="49" charset="-122"/>
                <a:ea typeface="楷体" pitchFamily="49" charset="-122"/>
              </a:rPr>
              <a:t>使得嵌入式系统更具人性化、智能化。</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楷体" pitchFamily="49" charset="-122"/>
                <a:ea typeface="楷体" pitchFamily="49" charset="-122"/>
              </a:rPr>
              <a:t>异地通信、协同工作、无人操控场所、安全监控场所等的可视化也已经成为了现实。</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矩形 1"/>
          <p:cNvSpPr>
            <a:spLocks noChangeArrowheads="1"/>
          </p:cNvSpPr>
          <p:nvPr/>
        </p:nvSpPr>
        <p:spPr bwMode="auto">
          <a:xfrm>
            <a:off x="983432" y="908720"/>
            <a:ext cx="10353596" cy="902170"/>
          </a:xfrm>
          <a:prstGeom prst="rect">
            <a:avLst/>
          </a:prstGeom>
          <a:noFill/>
          <a:ln w="9525">
            <a:noFill/>
            <a:miter lim="800000"/>
            <a:headEnd/>
            <a:tailEnd/>
          </a:ln>
        </p:spPr>
        <p:txBody>
          <a:bodyPr wrap="square">
            <a:spAutoFit/>
          </a:bodyPr>
          <a:lstStyle/>
          <a:p>
            <a:pPr>
              <a:lnSpc>
                <a:spcPts val="2075"/>
              </a:lnSpc>
              <a:buClr>
                <a:srgbClr val="3891A7"/>
              </a:buClr>
              <a:buSzPct val="90000"/>
            </a:pPr>
            <a:r>
              <a:rPr lang="zh-CN" altLang="en-US" sz="3200" dirty="0">
                <a:latin typeface="楷体" pitchFamily="49" charset="-122"/>
                <a:ea typeface="楷体" pitchFamily="49" charset="-122"/>
              </a:rPr>
              <a:t>（</a:t>
            </a:r>
            <a:r>
              <a:rPr lang="en-US" altLang="zh-CN" sz="3200" dirty="0">
                <a:latin typeface="楷体" pitchFamily="49" charset="-122"/>
                <a:ea typeface="楷体" pitchFamily="49" charset="-122"/>
              </a:rPr>
              <a:t>2</a:t>
            </a:r>
            <a:r>
              <a:rPr lang="zh-CN" altLang="en-US" sz="3200" dirty="0">
                <a:latin typeface="楷体" pitchFamily="49" charset="-122"/>
                <a:ea typeface="楷体" pitchFamily="49" charset="-122"/>
              </a:rPr>
              <a:t>）嵌入式软件开发平台化、标准化、系统可升级，代</a:t>
            </a:r>
            <a:endParaRPr lang="en-US" altLang="zh-CN" sz="3200" dirty="0">
              <a:latin typeface="楷体" pitchFamily="49" charset="-122"/>
              <a:ea typeface="楷体" pitchFamily="49" charset="-122"/>
            </a:endParaRPr>
          </a:p>
          <a:p>
            <a:pPr>
              <a:lnSpc>
                <a:spcPts val="2075"/>
              </a:lnSpc>
              <a:buClr>
                <a:srgbClr val="3891A7"/>
              </a:buClr>
              <a:buSzPct val="90000"/>
            </a:pPr>
            <a:endParaRPr lang="en-US" altLang="zh-CN" sz="3200" dirty="0">
              <a:latin typeface="楷体" pitchFamily="49" charset="-122"/>
              <a:ea typeface="楷体" pitchFamily="49" charset="-122"/>
            </a:endParaRPr>
          </a:p>
          <a:p>
            <a:pPr>
              <a:lnSpc>
                <a:spcPts val="2075"/>
              </a:lnSpc>
              <a:buClr>
                <a:srgbClr val="3891A7"/>
              </a:buClr>
              <a:buSzPct val="90000"/>
            </a:pPr>
            <a:r>
              <a:rPr lang="en-US" altLang="zh-CN" sz="3200" dirty="0">
                <a:latin typeface="楷体" pitchFamily="49" charset="-122"/>
                <a:ea typeface="楷体" pitchFamily="49" charset="-122"/>
              </a:rPr>
              <a:t>	</a:t>
            </a:r>
            <a:r>
              <a:rPr lang="zh-CN" altLang="en-US" sz="3200" dirty="0">
                <a:latin typeface="楷体" pitchFamily="49" charset="-122"/>
                <a:ea typeface="楷体" pitchFamily="49" charset="-122"/>
              </a:rPr>
              <a:t>码可复用将更受重视</a:t>
            </a:r>
            <a:endParaRPr lang="en-US" altLang="zh-CN" sz="3200" dirty="0">
              <a:latin typeface="楷体" pitchFamily="49" charset="-122"/>
              <a:ea typeface="楷体" pitchFamily="49" charset="-122"/>
            </a:endParaRPr>
          </a:p>
        </p:txBody>
      </p:sp>
      <p:sp>
        <p:nvSpPr>
          <p:cNvPr id="103426" name="文本框 2"/>
          <p:cNvSpPr txBox="1">
            <a:spLocks noChangeArrowheads="1"/>
          </p:cNvSpPr>
          <p:nvPr/>
        </p:nvSpPr>
        <p:spPr bwMode="auto">
          <a:xfrm>
            <a:off x="1487488" y="1916833"/>
            <a:ext cx="10081120" cy="4247317"/>
          </a:xfrm>
          <a:prstGeom prst="rect">
            <a:avLst/>
          </a:prstGeom>
          <a:noFill/>
          <a:ln w="9525">
            <a:noFill/>
            <a:miter lim="800000"/>
            <a:headEnd/>
            <a:tailEnd/>
          </a:ln>
        </p:spPr>
        <p:txBody>
          <a:bodyPr wrap="square">
            <a:spAutoFit/>
          </a:bodyPr>
          <a:lstStyle/>
          <a:p>
            <a:pPr marL="342908" indent="-342908">
              <a:buClr>
                <a:schemeClr val="accent1"/>
              </a:buClr>
              <a:buFont typeface="Wingdings" pitchFamily="2" charset="2"/>
              <a:buChar char="Ø"/>
            </a:pPr>
            <a:r>
              <a:rPr lang="zh-CN" altLang="en-US" sz="3000" dirty="0">
                <a:latin typeface="楷体" pitchFamily="49" charset="-122"/>
                <a:ea typeface="楷体" pitchFamily="49" charset="-122"/>
              </a:rPr>
              <a:t>嵌入式操作系统将进一步走向开放、</a:t>
            </a:r>
            <a:r>
              <a:rPr lang="zh-CN" altLang="en-US" sz="3000" dirty="0">
                <a:solidFill>
                  <a:srgbClr val="FF0000"/>
                </a:solidFill>
                <a:latin typeface="楷体" pitchFamily="49" charset="-122"/>
                <a:ea typeface="楷体" pitchFamily="49" charset="-122"/>
              </a:rPr>
              <a:t>开源</a:t>
            </a:r>
            <a:r>
              <a:rPr lang="zh-CN" altLang="en-US" sz="3000" dirty="0">
                <a:latin typeface="楷体" pitchFamily="49" charset="-122"/>
                <a:ea typeface="楷体" pitchFamily="49" charset="-122"/>
              </a:rPr>
              <a:t>、标准化、组件化。</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楷体" pitchFamily="49" charset="-122"/>
                <a:ea typeface="楷体" pitchFamily="49" charset="-122"/>
              </a:rPr>
              <a:t>随着系统复杂的的提高，系统可升级和</a:t>
            </a:r>
            <a:r>
              <a:rPr lang="zh-CN" altLang="en-US" sz="3000" dirty="0">
                <a:solidFill>
                  <a:srgbClr val="FF0000"/>
                </a:solidFill>
                <a:latin typeface="楷体" pitchFamily="49" charset="-122"/>
                <a:ea typeface="楷体" pitchFamily="49" charset="-122"/>
              </a:rPr>
              <a:t>代码复用</a:t>
            </a:r>
            <a:r>
              <a:rPr lang="zh-CN" altLang="en-US" sz="3000" dirty="0">
                <a:latin typeface="楷体" pitchFamily="49" charset="-122"/>
                <a:ea typeface="楷体" pitchFamily="49" charset="-122"/>
              </a:rPr>
              <a:t>技术在嵌入式系统中得到更多的应用。</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楷体" pitchFamily="49" charset="-122"/>
                <a:ea typeface="楷体" pitchFamily="49" charset="-122"/>
              </a:rPr>
              <a:t>因为嵌入式系统采用的微处理器种类多，缺乏标准化，所以在嵌入式软件开发中将更多的使用</a:t>
            </a:r>
            <a:r>
              <a:rPr lang="zh-CN" altLang="en-US" sz="3000" dirty="0">
                <a:solidFill>
                  <a:srgbClr val="FF0000"/>
                </a:solidFill>
                <a:latin typeface="楷体" pitchFamily="49" charset="-122"/>
                <a:ea typeface="楷体" pitchFamily="49" charset="-122"/>
              </a:rPr>
              <a:t>跨平台的软件开发语言</a:t>
            </a:r>
            <a:r>
              <a:rPr lang="zh-CN" altLang="en-US" sz="3000" dirty="0">
                <a:latin typeface="楷体" pitchFamily="49" charset="-122"/>
                <a:ea typeface="楷体" pitchFamily="49" charset="-122"/>
              </a:rPr>
              <a:t>与工具。</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矩形 1"/>
          <p:cNvSpPr>
            <a:spLocks noChangeArrowheads="1"/>
          </p:cNvSpPr>
          <p:nvPr/>
        </p:nvSpPr>
        <p:spPr bwMode="auto">
          <a:xfrm>
            <a:off x="1415480" y="1211176"/>
            <a:ext cx="6135013" cy="363561"/>
          </a:xfrm>
          <a:prstGeom prst="rect">
            <a:avLst/>
          </a:prstGeom>
          <a:noFill/>
          <a:ln w="9525">
            <a:noFill/>
            <a:miter lim="800000"/>
            <a:headEnd/>
            <a:tailEnd/>
          </a:ln>
        </p:spPr>
        <p:txBody>
          <a:bodyPr wrap="none">
            <a:spAutoFit/>
          </a:bodyPr>
          <a:lstStyle/>
          <a:p>
            <a:pPr>
              <a:lnSpc>
                <a:spcPts val="2075"/>
              </a:lnSpc>
              <a:buClr>
                <a:srgbClr val="3891A7"/>
              </a:buClr>
              <a:buSzPct val="90000"/>
            </a:pPr>
            <a:r>
              <a:rPr lang="zh-CN" altLang="en-US" sz="3200" dirty="0">
                <a:latin typeface="楷体" pitchFamily="49" charset="-122"/>
                <a:ea typeface="楷体" pitchFamily="49" charset="-122"/>
              </a:rPr>
              <a:t>（</a:t>
            </a:r>
            <a:r>
              <a:rPr lang="en-US" altLang="zh-CN" sz="3200" dirty="0">
                <a:latin typeface="楷体" pitchFamily="49" charset="-122"/>
                <a:ea typeface="楷体" pitchFamily="49" charset="-122"/>
              </a:rPr>
              <a:t>3</a:t>
            </a:r>
            <a:r>
              <a:rPr lang="zh-CN" altLang="en-US" sz="3200" dirty="0">
                <a:latin typeface="楷体" pitchFamily="49" charset="-122"/>
                <a:ea typeface="楷体" pitchFamily="49" charset="-122"/>
              </a:rPr>
              <a:t>）低功耗（节能）、绿色环保</a:t>
            </a:r>
            <a:endParaRPr lang="en-US" altLang="zh-CN" sz="3200" dirty="0">
              <a:latin typeface="楷体" pitchFamily="49" charset="-122"/>
              <a:ea typeface="楷体" pitchFamily="49" charset="-122"/>
            </a:endParaRPr>
          </a:p>
        </p:txBody>
      </p:sp>
      <p:sp>
        <p:nvSpPr>
          <p:cNvPr id="104450" name="矩形 2"/>
          <p:cNvSpPr>
            <a:spLocks noChangeArrowheads="1"/>
          </p:cNvSpPr>
          <p:nvPr/>
        </p:nvSpPr>
        <p:spPr bwMode="auto">
          <a:xfrm>
            <a:off x="1415480" y="1916832"/>
            <a:ext cx="9289032" cy="2952328"/>
          </a:xfrm>
          <a:prstGeom prst="rect">
            <a:avLst/>
          </a:prstGeom>
          <a:noFill/>
          <a:ln w="9525">
            <a:noFill/>
            <a:miter lim="800000"/>
            <a:headEnd/>
            <a:tailEnd/>
          </a:ln>
        </p:spPr>
        <p:txBody>
          <a:bodyPr wrap="square">
            <a:spAutoFit/>
          </a:bodyPr>
          <a:lstStyle/>
          <a:p>
            <a:pPr marL="342908" indent="-342908">
              <a:buClr>
                <a:schemeClr val="accent1"/>
              </a:buClr>
              <a:buFont typeface="Wingdings" pitchFamily="2" charset="2"/>
              <a:buChar char="Ø"/>
            </a:pPr>
            <a:r>
              <a:rPr lang="zh-CN" altLang="en-US" sz="3000" dirty="0">
                <a:latin typeface="楷体" pitchFamily="49" charset="-122"/>
                <a:ea typeface="楷体" pitchFamily="49" charset="-122"/>
              </a:rPr>
              <a:t>嵌入式系统将通过精简系统内核、算法，只保留和系统功能紧密相关的软硬件，来实现</a:t>
            </a:r>
            <a:r>
              <a:rPr lang="zh-CN" altLang="en-US" sz="3000" dirty="0">
                <a:solidFill>
                  <a:srgbClr val="FF0000"/>
                </a:solidFill>
                <a:latin typeface="楷体" pitchFamily="49" charset="-122"/>
                <a:ea typeface="楷体" pitchFamily="49" charset="-122"/>
              </a:rPr>
              <a:t>低功耗</a:t>
            </a:r>
            <a:r>
              <a:rPr lang="zh-CN" altLang="en-US" sz="3000" dirty="0">
                <a:latin typeface="楷体" pitchFamily="49" charset="-122"/>
                <a:ea typeface="楷体" pitchFamily="49" charset="-122"/>
              </a:rPr>
              <a:t>和软硬件的低成本。</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Times New Roman" pitchFamily="18" charset="0"/>
                <a:ea typeface="楷体" pitchFamily="49" charset="-122"/>
                <a:cs typeface="Times New Roman" pitchFamily="18" charset="0"/>
              </a:rPr>
              <a:t>既要软件人员有丰富的硬件知识，又需要发展先进嵌入式软件技术，如</a:t>
            </a:r>
            <a:r>
              <a:rPr lang="en-US" altLang="zh-CN" sz="3000" dirty="0">
                <a:latin typeface="Times New Roman" pitchFamily="18" charset="0"/>
                <a:ea typeface="楷体" pitchFamily="49" charset="-122"/>
                <a:cs typeface="Times New Roman" pitchFamily="18" charset="0"/>
              </a:rPr>
              <a:t>Java</a:t>
            </a:r>
            <a:r>
              <a:rPr lang="zh-CN" altLang="en-US" sz="3000" dirty="0">
                <a:latin typeface="Times New Roman" pitchFamily="18" charset="0"/>
                <a:ea typeface="楷体" pitchFamily="49" charset="-122"/>
                <a:cs typeface="Times New Roman" pitchFamily="18" charset="0"/>
              </a:rPr>
              <a:t>、</a:t>
            </a:r>
            <a:r>
              <a:rPr lang="en-US" altLang="zh-CN" sz="3000" dirty="0">
                <a:latin typeface="Times New Roman" pitchFamily="18" charset="0"/>
                <a:ea typeface="楷体" pitchFamily="49" charset="-122"/>
                <a:cs typeface="Times New Roman" pitchFamily="18" charset="0"/>
              </a:rPr>
              <a:t>Web</a:t>
            </a:r>
            <a:r>
              <a:rPr lang="zh-CN" altLang="en-US" sz="3000" dirty="0">
                <a:latin typeface="Times New Roman" pitchFamily="18" charset="0"/>
                <a:ea typeface="楷体" pitchFamily="49" charset="-122"/>
                <a:cs typeface="Times New Roman" pitchFamily="18" charset="0"/>
              </a:rPr>
              <a:t>和</a:t>
            </a:r>
            <a:r>
              <a:rPr lang="en-US" altLang="zh-CN" sz="3000" dirty="0">
                <a:latin typeface="Times New Roman" pitchFamily="18" charset="0"/>
                <a:ea typeface="楷体" pitchFamily="49" charset="-122"/>
                <a:cs typeface="Times New Roman" pitchFamily="18" charset="0"/>
              </a:rPr>
              <a:t>WAP</a:t>
            </a:r>
            <a:r>
              <a:rPr lang="zh-CN" altLang="en-US" sz="3000" dirty="0">
                <a:latin typeface="Times New Roman" pitchFamily="18" charset="0"/>
                <a:ea typeface="楷体" pitchFamily="49" charset="-122"/>
                <a:cs typeface="Times New Roman" pitchFamily="18" charset="0"/>
              </a:rPr>
              <a:t>等</a:t>
            </a:r>
            <a:r>
              <a:rPr lang="zh-CN" altLang="en-US" sz="3000" dirty="0">
                <a:latin typeface="楷体" pitchFamily="49" charset="-122"/>
                <a:ea typeface="楷体" pitchFamily="49" charset="-122"/>
              </a:rPr>
              <a:t>。</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矩形 1"/>
          <p:cNvSpPr>
            <a:spLocks noChangeArrowheads="1"/>
          </p:cNvSpPr>
          <p:nvPr/>
        </p:nvSpPr>
        <p:spPr bwMode="auto">
          <a:xfrm>
            <a:off x="1045746" y="325541"/>
            <a:ext cx="9561513" cy="1077218"/>
          </a:xfrm>
          <a:prstGeom prst="rect">
            <a:avLst/>
          </a:prstGeom>
          <a:noFill/>
          <a:ln w="9525">
            <a:noFill/>
            <a:miter lim="800000"/>
            <a:headEnd/>
            <a:tailEnd/>
          </a:ln>
        </p:spPr>
        <p:txBody>
          <a:bodyPr>
            <a:spAutoFit/>
          </a:bodyPr>
          <a:lstStyle/>
          <a:p>
            <a:r>
              <a:rPr lang="zh-CN" altLang="en-US" sz="3200" dirty="0">
                <a:latin typeface="楷体" pitchFamily="49" charset="-122"/>
                <a:ea typeface="楷体" pitchFamily="49" charset="-122"/>
              </a:rPr>
              <a:t>（</a:t>
            </a:r>
            <a:r>
              <a:rPr lang="en-US" altLang="zh-CN" sz="3200" dirty="0">
                <a:latin typeface="楷体" pitchFamily="49" charset="-122"/>
                <a:ea typeface="楷体" pitchFamily="49" charset="-122"/>
              </a:rPr>
              <a:t>4</a:t>
            </a:r>
            <a:r>
              <a:rPr lang="zh-CN" altLang="en-US" sz="3200" dirty="0">
                <a:latin typeface="楷体" pitchFamily="49" charset="-122"/>
                <a:ea typeface="楷体" pitchFamily="49" charset="-122"/>
              </a:rPr>
              <a:t>）云计算、可重构、虚拟化等技术被进一步应用到嵌入式系统中</a:t>
            </a:r>
            <a:endParaRPr lang="zh-CN" altLang="en-US" sz="3200" dirty="0">
              <a:latin typeface="Tw Cen MT" pitchFamily="34" charset="0"/>
              <a:ea typeface="华文仿宋" pitchFamily="2" charset="-122"/>
            </a:endParaRPr>
          </a:p>
        </p:txBody>
      </p:sp>
      <p:sp>
        <p:nvSpPr>
          <p:cNvPr id="3" name="矩形 2"/>
          <p:cNvSpPr/>
          <p:nvPr/>
        </p:nvSpPr>
        <p:spPr>
          <a:xfrm>
            <a:off x="1045746" y="1628800"/>
            <a:ext cx="10297144" cy="4837990"/>
          </a:xfrm>
          <a:prstGeom prst="rect">
            <a:avLst/>
          </a:prstGeom>
        </p:spPr>
        <p:txBody>
          <a:bodyPr wrap="square">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云计算是将计算分布在大量的分布式计算机上，只需要一个终端，就可以通过网络服务来实现所需要的计算任务，甚至是超级计算任务。</a:t>
            </a: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endParaRPr lang="en-US" altLang="zh-CN" sz="3000" dirty="0">
              <a:solidFill>
                <a:srgbClr val="0070C0"/>
              </a:solidFill>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可重构性是指在一个系统中，其硬件模块和软件模块均能根据变化的数据流或控制流对系统结构和算法进行重新配置</a:t>
            </a: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虚拟化是指计算机软件在一个虚拟的平台上而不是真实的硬件上运行，虚拟化技术可以简化软件的重新配置过程。</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矩形 1"/>
          <p:cNvSpPr>
            <a:spLocks noChangeArrowheads="1"/>
          </p:cNvSpPr>
          <p:nvPr/>
        </p:nvSpPr>
        <p:spPr bwMode="auto">
          <a:xfrm>
            <a:off x="1271286" y="1124744"/>
            <a:ext cx="6696744" cy="392480"/>
          </a:xfrm>
          <a:prstGeom prst="rect">
            <a:avLst/>
          </a:prstGeom>
          <a:noFill/>
          <a:ln w="9525">
            <a:noFill/>
            <a:miter lim="800000"/>
            <a:headEnd/>
            <a:tailEnd/>
          </a:ln>
        </p:spPr>
        <p:txBody>
          <a:bodyPr wrap="square">
            <a:spAutoFit/>
          </a:bodyPr>
          <a:lstStyle/>
          <a:p>
            <a:pPr>
              <a:lnSpc>
                <a:spcPts val="2075"/>
              </a:lnSpc>
              <a:buClr>
                <a:srgbClr val="3891A7"/>
              </a:buClr>
              <a:buSzPct val="90000"/>
            </a:pPr>
            <a:r>
              <a:rPr lang="zh-CN" altLang="en-US" sz="3200" dirty="0">
                <a:latin typeface="楷体" pitchFamily="49" charset="-122"/>
                <a:ea typeface="楷体" pitchFamily="49" charset="-122"/>
              </a:rPr>
              <a:t>（</a:t>
            </a:r>
            <a:r>
              <a:rPr lang="en-US" altLang="zh-CN" sz="3200" dirty="0">
                <a:latin typeface="楷体" pitchFamily="49" charset="-122"/>
                <a:ea typeface="楷体" pitchFamily="49" charset="-122"/>
              </a:rPr>
              <a:t>5</a:t>
            </a:r>
            <a:r>
              <a:rPr lang="zh-CN" altLang="en-US" sz="3200" dirty="0">
                <a:latin typeface="楷体" pitchFamily="49" charset="-122"/>
                <a:ea typeface="楷体" pitchFamily="49" charset="-122"/>
              </a:rPr>
              <a:t>）嵌入式系统软件将逐渐</a:t>
            </a:r>
            <a:r>
              <a:rPr lang="en-US" altLang="zh-CN" sz="3200" dirty="0">
                <a:latin typeface="Times New Roman" pitchFamily="18" charset="0"/>
                <a:ea typeface="楷体" pitchFamily="49" charset="-122"/>
                <a:cs typeface="Times New Roman" pitchFamily="18" charset="0"/>
              </a:rPr>
              <a:t>PC</a:t>
            </a:r>
            <a:r>
              <a:rPr lang="zh-CN" altLang="en-US" sz="3200" dirty="0">
                <a:latin typeface="楷体" pitchFamily="49" charset="-122"/>
                <a:ea typeface="楷体" pitchFamily="49" charset="-122"/>
              </a:rPr>
              <a:t>化</a:t>
            </a:r>
            <a:endParaRPr lang="zh-CN" altLang="en-US" sz="3200" dirty="0">
              <a:latin typeface="Tw Cen MT" pitchFamily="34" charset="0"/>
              <a:ea typeface="华文仿宋" pitchFamily="2" charset="-122"/>
            </a:endParaRPr>
          </a:p>
        </p:txBody>
      </p:sp>
      <p:sp>
        <p:nvSpPr>
          <p:cNvPr id="106498" name="矩形 2"/>
          <p:cNvSpPr>
            <a:spLocks noChangeArrowheads="1"/>
          </p:cNvSpPr>
          <p:nvPr/>
        </p:nvSpPr>
        <p:spPr bwMode="auto">
          <a:xfrm>
            <a:off x="1284288" y="2132856"/>
            <a:ext cx="9623424" cy="2862322"/>
          </a:xfrm>
          <a:prstGeom prst="rect">
            <a:avLst/>
          </a:prstGeom>
          <a:noFill/>
          <a:ln w="9525">
            <a:noFill/>
            <a:miter lim="800000"/>
            <a:headEnd/>
            <a:tailEnd/>
          </a:ln>
        </p:spPr>
        <p:txBody>
          <a:bodyPr wrap="square">
            <a:spAutoFit/>
          </a:bodyPr>
          <a:lstStyle/>
          <a:p>
            <a:pPr marL="342908" indent="-342908">
              <a:buClr>
                <a:schemeClr val="accent1"/>
              </a:buClr>
              <a:buFont typeface="Wingdings" pitchFamily="2" charset="2"/>
              <a:buChar char="Ø"/>
            </a:pPr>
            <a:r>
              <a:rPr lang="zh-CN" altLang="en-US" sz="3000" dirty="0">
                <a:latin typeface="Times New Roman" pitchFamily="18" charset="0"/>
                <a:ea typeface="楷体" pitchFamily="49" charset="-122"/>
                <a:cs typeface="Times New Roman" pitchFamily="18" charset="0"/>
              </a:rPr>
              <a:t>需求和网络技术的发展是嵌入式系统发展的一个源动力，随着</a:t>
            </a:r>
            <a:r>
              <a:rPr lang="zh-CN" altLang="en-US" sz="3000" dirty="0">
                <a:solidFill>
                  <a:srgbClr val="FF0000"/>
                </a:solidFill>
                <a:latin typeface="Times New Roman" pitchFamily="18" charset="0"/>
                <a:ea typeface="楷体" pitchFamily="49" charset="-122"/>
                <a:cs typeface="Times New Roman" pitchFamily="18" charset="0"/>
              </a:rPr>
              <a:t>移动互联网</a:t>
            </a:r>
            <a:r>
              <a:rPr lang="zh-CN" altLang="en-US" sz="3000" dirty="0">
                <a:latin typeface="Times New Roman" pitchFamily="18" charset="0"/>
                <a:ea typeface="楷体" pitchFamily="49" charset="-122"/>
                <a:cs typeface="Times New Roman" pitchFamily="18" charset="0"/>
              </a:rPr>
              <a:t>的发展，将进一步促进嵌入式系统软件</a:t>
            </a:r>
            <a:r>
              <a:rPr lang="en-US" altLang="zh-CN" sz="3000" dirty="0">
                <a:latin typeface="Times New Roman" pitchFamily="18" charset="0"/>
                <a:ea typeface="楷体" pitchFamily="49" charset="-122"/>
                <a:cs typeface="Times New Roman" pitchFamily="18" charset="0"/>
              </a:rPr>
              <a:t>PC</a:t>
            </a:r>
            <a:r>
              <a:rPr lang="zh-CN" altLang="en-US" sz="3000" dirty="0">
                <a:latin typeface="Times New Roman" pitchFamily="18" charset="0"/>
                <a:ea typeface="楷体" pitchFamily="49" charset="-122"/>
                <a:cs typeface="Times New Roman" pitchFamily="18" charset="0"/>
              </a:rPr>
              <a:t>化。</a:t>
            </a:r>
            <a:endParaRPr lang="en-US" altLang="zh-CN" sz="3000" dirty="0">
              <a:latin typeface="Times New Roman" pitchFamily="18" charset="0"/>
              <a:ea typeface="楷体" pitchFamily="49" charset="-122"/>
              <a:cs typeface="Times New Roman" pitchFamily="18" charset="0"/>
            </a:endParaRPr>
          </a:p>
          <a:p>
            <a:pPr marL="342908" indent="-342908">
              <a:buClr>
                <a:schemeClr val="accent1"/>
              </a:buClr>
              <a:buFont typeface="Wingdings" pitchFamily="2" charset="2"/>
              <a:buChar char="Ø"/>
            </a:pPr>
            <a:endParaRPr lang="en-US" altLang="zh-CN" sz="3000" dirty="0">
              <a:latin typeface="Times New Roman" pitchFamily="18" charset="0"/>
              <a:ea typeface="楷体" pitchFamily="49" charset="-122"/>
              <a:cs typeface="Times New Roman" pitchFamily="18" charset="0"/>
            </a:endParaRPr>
          </a:p>
          <a:p>
            <a:pPr marL="342908" indent="-342908">
              <a:buClr>
                <a:schemeClr val="accent1"/>
              </a:buClr>
              <a:buFont typeface="Wingdings" pitchFamily="2" charset="2"/>
              <a:buChar char="Ø"/>
            </a:pPr>
            <a:r>
              <a:rPr lang="zh-CN" altLang="en-US" sz="3000" dirty="0">
                <a:latin typeface="Times New Roman" pitchFamily="18" charset="0"/>
                <a:ea typeface="楷体" pitchFamily="49" charset="-122"/>
                <a:cs typeface="Times New Roman" pitchFamily="18" charset="0"/>
              </a:rPr>
              <a:t>结合跨平台开发语言的广泛应用，嵌入式软件开发和非嵌入式软件开发的区别将逐渐减小。</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矩形 1"/>
          <p:cNvSpPr>
            <a:spLocks noChangeArrowheads="1"/>
          </p:cNvSpPr>
          <p:nvPr/>
        </p:nvSpPr>
        <p:spPr bwMode="auto">
          <a:xfrm>
            <a:off x="1415480" y="836712"/>
            <a:ext cx="2852063" cy="363561"/>
          </a:xfrm>
          <a:prstGeom prst="rect">
            <a:avLst/>
          </a:prstGeom>
          <a:noFill/>
          <a:ln w="9525">
            <a:noFill/>
            <a:miter lim="800000"/>
            <a:headEnd/>
            <a:tailEnd/>
          </a:ln>
        </p:spPr>
        <p:txBody>
          <a:bodyPr wrap="none">
            <a:spAutoFit/>
          </a:bodyPr>
          <a:lstStyle/>
          <a:p>
            <a:pPr>
              <a:lnSpc>
                <a:spcPts val="2075"/>
              </a:lnSpc>
              <a:buClr>
                <a:srgbClr val="3891A7"/>
              </a:buClr>
              <a:buSzPct val="90000"/>
            </a:pPr>
            <a:r>
              <a:rPr lang="zh-CN" altLang="en-US" sz="3200" dirty="0">
                <a:latin typeface="楷体" pitchFamily="49" charset="-122"/>
                <a:ea typeface="楷体" pitchFamily="49" charset="-122"/>
              </a:rPr>
              <a:t>（</a:t>
            </a:r>
            <a:r>
              <a:rPr lang="en-US" altLang="zh-CN" sz="3200" dirty="0">
                <a:latin typeface="楷体" pitchFamily="49" charset="-122"/>
                <a:ea typeface="楷体" pitchFamily="49" charset="-122"/>
              </a:rPr>
              <a:t>6</a:t>
            </a:r>
            <a:r>
              <a:rPr lang="zh-CN" altLang="en-US" sz="3200" dirty="0">
                <a:latin typeface="楷体" pitchFamily="49" charset="-122"/>
                <a:ea typeface="楷体" pitchFamily="49" charset="-122"/>
              </a:rPr>
              <a:t>）融合趋势</a:t>
            </a:r>
            <a:endParaRPr lang="en-US" altLang="zh-CN" sz="3200" dirty="0">
              <a:latin typeface="楷体" pitchFamily="49" charset="-122"/>
              <a:ea typeface="楷体" pitchFamily="49" charset="-122"/>
            </a:endParaRPr>
          </a:p>
        </p:txBody>
      </p:sp>
      <p:sp>
        <p:nvSpPr>
          <p:cNvPr id="107522" name="矩形 2"/>
          <p:cNvSpPr>
            <a:spLocks noChangeArrowheads="1"/>
          </p:cNvSpPr>
          <p:nvPr/>
        </p:nvSpPr>
        <p:spPr bwMode="auto">
          <a:xfrm>
            <a:off x="1631504" y="1412777"/>
            <a:ext cx="9649072" cy="3785652"/>
          </a:xfrm>
          <a:prstGeom prst="rect">
            <a:avLst/>
          </a:prstGeom>
          <a:noFill/>
          <a:ln w="9525">
            <a:noFill/>
            <a:miter lim="800000"/>
            <a:headEnd/>
            <a:tailEnd/>
          </a:ln>
        </p:spPr>
        <p:txBody>
          <a:bodyPr wrap="square">
            <a:spAutoFit/>
          </a:bodyPr>
          <a:lstStyle/>
          <a:p>
            <a:pPr marL="342908" indent="-342908">
              <a:buClr>
                <a:schemeClr val="accent1"/>
              </a:buClr>
              <a:buFont typeface="Wingdings" pitchFamily="2" charset="2"/>
              <a:buChar char="Ø"/>
            </a:pPr>
            <a:r>
              <a:rPr lang="zh-CN" altLang="en-US" sz="3000" dirty="0">
                <a:latin typeface="楷体" pitchFamily="49" charset="-122"/>
                <a:ea typeface="楷体" pitchFamily="49" charset="-122"/>
              </a:rPr>
              <a:t>嵌入式系统软硬件融合、产品功能融合、嵌入式设备和互联网的融合趋势加剧。</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zh-CN" altLang="en-US" sz="3000" dirty="0">
                <a:latin typeface="楷体" pitchFamily="49" charset="-122"/>
                <a:ea typeface="楷体" pitchFamily="49" charset="-122"/>
              </a:rPr>
              <a:t>网络互联成为必然趋势，未来的嵌入式设备必然要求硬件上提供各种</a:t>
            </a:r>
            <a:r>
              <a:rPr lang="zh-CN" altLang="en-US" sz="3000" dirty="0">
                <a:solidFill>
                  <a:srgbClr val="FF0000"/>
                </a:solidFill>
                <a:latin typeface="楷体" pitchFamily="49" charset="-122"/>
                <a:ea typeface="楷体" pitchFamily="49" charset="-122"/>
              </a:rPr>
              <a:t>网络通信接口</a:t>
            </a:r>
            <a:r>
              <a:rPr lang="zh-CN" altLang="en-US" sz="3000" dirty="0">
                <a:latin typeface="楷体" pitchFamily="49" charset="-122"/>
                <a:ea typeface="楷体" pitchFamily="49" charset="-122"/>
              </a:rPr>
              <a:t>。</a:t>
            </a: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endParaRPr lang="en-US" altLang="zh-CN" sz="3000" dirty="0">
              <a:latin typeface="楷体" pitchFamily="49" charset="-122"/>
              <a:ea typeface="楷体" pitchFamily="49" charset="-122"/>
            </a:endParaRPr>
          </a:p>
          <a:p>
            <a:pPr marL="342908" indent="-342908">
              <a:buClr>
                <a:schemeClr val="accent1"/>
              </a:buClr>
              <a:buFont typeface="Wingdings" pitchFamily="2" charset="2"/>
              <a:buChar char="Ø"/>
            </a:pPr>
            <a:r>
              <a:rPr lang="en-US" altLang="zh-CN" sz="3000" dirty="0">
                <a:latin typeface="楷体" pitchFamily="49" charset="-122"/>
                <a:ea typeface="楷体" pitchFamily="49" charset="-122"/>
              </a:rPr>
              <a:t>Java</a:t>
            </a:r>
            <a:r>
              <a:rPr lang="zh-CN" altLang="en-US" sz="3000" dirty="0">
                <a:latin typeface="楷体" pitchFamily="49" charset="-122"/>
                <a:ea typeface="楷体" pitchFamily="49" charset="-122"/>
              </a:rPr>
              <a:t>虚拟机与嵌入式</a:t>
            </a:r>
            <a:r>
              <a:rPr lang="en-US" altLang="zh-CN" sz="3000" dirty="0">
                <a:latin typeface="楷体" pitchFamily="49" charset="-122"/>
                <a:ea typeface="楷体" pitchFamily="49" charset="-122"/>
              </a:rPr>
              <a:t>Java</a:t>
            </a:r>
            <a:r>
              <a:rPr lang="zh-CN" altLang="en-US" sz="3000" dirty="0">
                <a:latin typeface="楷体" pitchFamily="49" charset="-122"/>
                <a:ea typeface="楷体" pitchFamily="49" charset="-122"/>
              </a:rPr>
              <a:t>将成为开发嵌入式系统的有力工具，嵌入式系统的多媒体化将变成现实。</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矩形 1"/>
          <p:cNvSpPr>
            <a:spLocks noChangeArrowheads="1"/>
          </p:cNvSpPr>
          <p:nvPr/>
        </p:nvSpPr>
        <p:spPr bwMode="auto">
          <a:xfrm>
            <a:off x="1430784" y="908720"/>
            <a:ext cx="2576984" cy="363561"/>
          </a:xfrm>
          <a:prstGeom prst="rect">
            <a:avLst/>
          </a:prstGeom>
          <a:noFill/>
          <a:ln w="9525">
            <a:noFill/>
            <a:miter lim="800000"/>
            <a:headEnd/>
            <a:tailEnd/>
          </a:ln>
        </p:spPr>
        <p:txBody>
          <a:bodyPr wrap="square">
            <a:spAutoFit/>
          </a:bodyPr>
          <a:lstStyle/>
          <a:p>
            <a:pPr>
              <a:lnSpc>
                <a:spcPts val="2075"/>
              </a:lnSpc>
              <a:buClr>
                <a:srgbClr val="3891A7"/>
              </a:buClr>
              <a:buSzPct val="90000"/>
            </a:pPr>
            <a:r>
              <a:rPr lang="zh-CN" altLang="en-US" sz="3200" dirty="0">
                <a:latin typeface="楷体" pitchFamily="49" charset="-122"/>
                <a:ea typeface="楷体" pitchFamily="49" charset="-122"/>
              </a:rPr>
              <a:t>（</a:t>
            </a:r>
            <a:r>
              <a:rPr lang="en-US" altLang="zh-CN" sz="3200" dirty="0">
                <a:latin typeface="楷体" pitchFamily="49" charset="-122"/>
                <a:ea typeface="楷体" pitchFamily="49" charset="-122"/>
              </a:rPr>
              <a:t>7</a:t>
            </a:r>
            <a:r>
              <a:rPr lang="zh-CN" altLang="en-US" sz="3200" dirty="0">
                <a:latin typeface="楷体" pitchFamily="49" charset="-122"/>
                <a:ea typeface="楷体" pitchFamily="49" charset="-122"/>
              </a:rPr>
              <a:t>）安全性</a:t>
            </a:r>
          </a:p>
        </p:txBody>
      </p:sp>
      <p:sp>
        <p:nvSpPr>
          <p:cNvPr id="3" name="矩形 2"/>
          <p:cNvSpPr/>
          <p:nvPr/>
        </p:nvSpPr>
        <p:spPr>
          <a:xfrm>
            <a:off x="1429614" y="1772816"/>
            <a:ext cx="9129712" cy="3785652"/>
          </a:xfrm>
          <a:prstGeom prst="rect">
            <a:avLst/>
          </a:prstGeom>
        </p:spPr>
        <p:txBody>
          <a:bodyPr wrap="square">
            <a:spAutoFit/>
          </a:bodyPr>
          <a:lstStyle/>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随着嵌入式技术和互联网技术的结合发展，由此带来的大量数据通信、数据分析等，将会对整个系统的</a:t>
            </a:r>
            <a:r>
              <a:rPr lang="zh-CN" altLang="en-US" sz="3000" dirty="0">
                <a:solidFill>
                  <a:srgbClr val="FF0000"/>
                </a:solidFill>
                <a:latin typeface="楷体" panose="02010609060101010101" pitchFamily="49" charset="-122"/>
                <a:ea typeface="楷体" panose="02010609060101010101" pitchFamily="49" charset="-122"/>
              </a:rPr>
              <a:t>安全与可靠性提出更高要求</a:t>
            </a:r>
            <a:r>
              <a:rPr lang="zh-CN" altLang="en-US" sz="3000" dirty="0">
                <a:latin typeface="楷体" panose="02010609060101010101" pitchFamily="49" charset="-122"/>
                <a:ea typeface="楷体" panose="02010609060101010101" pitchFamily="49" charset="-122"/>
              </a:rPr>
              <a:t>。</a:t>
            </a:r>
            <a:endParaRPr lang="en-US" altLang="zh-CN" sz="3000" dirty="0">
              <a:latin typeface="楷体" panose="02010609060101010101" pitchFamily="49" charset="-122"/>
              <a:ea typeface="楷体" panose="02010609060101010101" pitchFamily="49" charset="-122"/>
            </a:endParaRPr>
          </a:p>
          <a:p>
            <a:pPr fontAlgn="auto">
              <a:spcBef>
                <a:spcPts val="0"/>
              </a:spcBef>
              <a:spcAft>
                <a:spcPts val="0"/>
              </a:spcAft>
              <a:buClr>
                <a:schemeClr val="accent1"/>
              </a:buClr>
              <a:defRPr/>
            </a:pPr>
            <a:endParaRPr lang="en-US" altLang="zh-CN" sz="3000" dirty="0">
              <a:latin typeface="楷体" panose="02010609060101010101" pitchFamily="49" charset="-122"/>
              <a:ea typeface="楷体" panose="02010609060101010101" pitchFamily="49" charset="-122"/>
            </a:endParaRPr>
          </a:p>
          <a:p>
            <a:pPr marL="342908" indent="-342908" fontAlgn="auto">
              <a:spcBef>
                <a:spcPts val="0"/>
              </a:spcBef>
              <a:spcAft>
                <a:spcPts val="0"/>
              </a:spcAft>
              <a:buClr>
                <a:schemeClr val="accent1"/>
              </a:buClr>
              <a:buFont typeface="Wingdings" panose="05000000000000000000" pitchFamily="2" charset="2"/>
              <a:buChar char="Ø"/>
              <a:defRPr/>
            </a:pPr>
            <a:r>
              <a:rPr lang="zh-CN" altLang="en-US" sz="3000" dirty="0">
                <a:latin typeface="楷体" panose="02010609060101010101" pitchFamily="49" charset="-122"/>
                <a:ea typeface="楷体" panose="02010609060101010101" pitchFamily="49" charset="-122"/>
              </a:rPr>
              <a:t>一套嵌入式系统需要通过保护、检测、回应这三部分安全措施来防范安全问题，同时从通讯链路的安全和设备本身的安全两方面着手。</a:t>
            </a:r>
            <a:endParaRPr lang="en-US" altLang="zh-CN" sz="3000" dirty="0">
              <a:latin typeface="楷体" panose="02010609060101010101" pitchFamily="49" charset="-122"/>
              <a:ea typeface="楷体" panose="02010609060101010101" pitchFamily="49" charset="-122"/>
            </a:endParaRPr>
          </a:p>
          <a:p>
            <a:pPr marL="285757" indent="-285757" fontAlgn="auto">
              <a:spcBef>
                <a:spcPts val="0"/>
              </a:spcBef>
              <a:spcAft>
                <a:spcPts val="0"/>
              </a:spcAft>
              <a:buClr>
                <a:schemeClr val="accent1"/>
              </a:buClr>
              <a:buFont typeface="Wingdings" panose="05000000000000000000" pitchFamily="2" charset="2"/>
              <a:buChar char="Ø"/>
              <a:defRPr/>
            </a:pPr>
            <a:endParaRPr lang="zh-CN" altLang="en-US" sz="3000" dirty="0">
              <a:latin typeface="+mn-lt"/>
              <a:ea typeface="+mn-ea"/>
            </a:endParaRPr>
          </a:p>
        </p:txBody>
      </p:sp>
      <p:sp>
        <p:nvSpPr>
          <p:cNvPr id="4" name="圆角矩形 3">
            <a:hlinkClick r:id="rId2" action="ppaction://hlinksldjump"/>
          </p:cNvPr>
          <p:cNvSpPr/>
          <p:nvPr/>
        </p:nvSpPr>
        <p:spPr>
          <a:xfrm>
            <a:off x="10560496" y="6525344"/>
            <a:ext cx="488504" cy="332656"/>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p>
            <a:pPr algn="ctr" fontAlgn="auto">
              <a:spcBef>
                <a:spcPts val="0"/>
              </a:spcBef>
              <a:spcAft>
                <a:spcPts val="0"/>
              </a:spcAft>
              <a:defRPr/>
            </a:pPr>
            <a:r>
              <a:rPr lang="zh-CN" altLang="en-US" dirty="0"/>
              <a:t>返</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effectLst>
            <a:reflection blurRad="6350" stA="52000" endA="300" endPos="35000" dir="5400000" sy="-100000" algn="bl" rotWithShape="0"/>
          </a:effectLst>
          <a:scene3d>
            <a:camera prst="orthographicFront"/>
            <a:lightRig rig="threePt" dir="t"/>
          </a:scene3d>
          <a:sp3d>
            <a:bevelT prst="angle"/>
          </a:sp3d>
        </p:spPr>
        <p:txBody>
          <a:bodyPr>
            <a:normAutofit/>
          </a:bodyPr>
          <a:lstStyle/>
          <a:p>
            <a:pPr fontAlgn="auto">
              <a:spcBef>
                <a:spcPts val="0"/>
              </a:spcBef>
              <a:spcAft>
                <a:spcPts val="0"/>
              </a:spcAft>
              <a:defRPr/>
            </a:pPr>
            <a:r>
              <a:rPr lang="en-US" altLang="zh-CN" sz="4000" b="1" dirty="0">
                <a:solidFill>
                  <a:prstClr val="black"/>
                </a:solidFill>
                <a:latin typeface="黑体" panose="02010609060101010101" pitchFamily="49" charset="-122"/>
                <a:ea typeface="黑体" panose="02010609060101010101" pitchFamily="49" charset="-122"/>
              </a:rPr>
              <a:t>1.1</a:t>
            </a:r>
            <a:r>
              <a:rPr lang="en-US" altLang="zh-CN" sz="4000" b="1" dirty="0">
                <a:solidFill>
                  <a:prstClr val="black"/>
                </a:solidFill>
                <a:latin typeface="楷体" panose="02010609060101010101" pitchFamily="49" charset="-122"/>
                <a:ea typeface="楷体" panose="02010609060101010101" pitchFamily="49" charset="-122"/>
              </a:rPr>
              <a:t> </a:t>
            </a:r>
            <a:r>
              <a:rPr lang="zh-CN" altLang="en-US" sz="4000" b="1" dirty="0">
                <a:solidFill>
                  <a:prstClr val="black"/>
                </a:solidFill>
                <a:latin typeface="楷体" panose="02010609060101010101" pitchFamily="49" charset="-122"/>
                <a:ea typeface="楷体" panose="02010609060101010101" pitchFamily="49" charset="-122"/>
              </a:rPr>
              <a:t>嵌入式系统的概念</a:t>
            </a:r>
            <a:endParaRPr lang="zh-CN" altLang="en-US" sz="4000" b="1" dirty="0">
              <a:solidFill>
                <a:srgbClr val="4F271C"/>
              </a:solidFill>
              <a:ea typeface="宋体" pitchFamily="2" charset="-122"/>
            </a:endParaRPr>
          </a:p>
        </p:txBody>
      </p:sp>
      <p:pic>
        <p:nvPicPr>
          <p:cNvPr id="1030" name="Picture 6">
            <a:extLst>
              <a:ext uri="{FF2B5EF4-FFF2-40B4-BE49-F238E27FC236}">
                <a16:creationId xmlns:a16="http://schemas.microsoft.com/office/drawing/2014/main" id="{754A270C-838F-4C60-A976-D0D599B7D6E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24877" y="1566362"/>
            <a:ext cx="1819195" cy="23422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87E7A3B1-9834-43DF-9A0C-DC04E052BC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34928" y="1625194"/>
            <a:ext cx="2474320" cy="184749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B443C916-5F4F-4FCD-B2C7-E2567FFC038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23592" y="1561308"/>
            <a:ext cx="1368152" cy="206918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AE63A917-05C0-4CB0-A7FC-A3BDDB4177A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51584" y="3955728"/>
            <a:ext cx="3048000"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0670E9DA-FC58-464E-9058-F7968A1C324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60097" y="3849329"/>
            <a:ext cx="3175400" cy="2597477"/>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0598B5A6-63B8-49B3-9321-81F0468C241C}"/>
              </a:ext>
            </a:extLst>
          </p:cNvPr>
          <p:cNvSpPr txBox="1"/>
          <p:nvPr/>
        </p:nvSpPr>
        <p:spPr>
          <a:xfrm>
            <a:off x="7409149" y="6438665"/>
            <a:ext cx="2592288" cy="369332"/>
          </a:xfrm>
          <a:prstGeom prst="rect">
            <a:avLst/>
          </a:prstGeom>
          <a:noFill/>
        </p:spPr>
        <p:txBody>
          <a:bodyPr wrap="square" rtlCol="0">
            <a:spAutoFit/>
          </a:bodyPr>
          <a:lstStyle/>
          <a:p>
            <a:r>
              <a:rPr lang="zh-CN" altLang="en-US" dirty="0">
                <a:solidFill>
                  <a:srgbClr val="FF0000"/>
                </a:solidFill>
              </a:rPr>
              <a:t>通用</a:t>
            </a:r>
            <a:r>
              <a:rPr lang="en-US" altLang="zh-CN" dirty="0">
                <a:solidFill>
                  <a:srgbClr val="FF0000"/>
                </a:solidFill>
              </a:rPr>
              <a:t>PC</a:t>
            </a:r>
            <a:r>
              <a:rPr lang="zh-CN" altLang="en-US" dirty="0">
                <a:solidFill>
                  <a:srgbClr val="FF0000"/>
                </a:solidFill>
              </a:rPr>
              <a:t>并非嵌入式设备</a:t>
            </a:r>
          </a:p>
        </p:txBody>
      </p:sp>
    </p:spTree>
    <p:extLst>
      <p:ext uri="{BB962C8B-B14F-4D97-AF65-F5344CB8AC3E}">
        <p14:creationId xmlns:p14="http://schemas.microsoft.com/office/powerpoint/2010/main" val="110560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3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Title 1"/>
          <p:cNvSpPr>
            <a:spLocks noGrp="1"/>
          </p:cNvSpPr>
          <p:nvPr>
            <p:ph type="title"/>
          </p:nvPr>
        </p:nvSpPr>
        <p:spPr/>
        <p:txBody>
          <a:bodyPr/>
          <a:lstStyle/>
          <a:p>
            <a:r>
              <a:rPr lang="zh-CN" altLang="en-US" sz="3600" b="1" dirty="0">
                <a:solidFill>
                  <a:schemeClr val="tx1"/>
                </a:solidFill>
                <a:latin typeface="楷体" pitchFamily="49" charset="-122"/>
                <a:ea typeface="楷体" pitchFamily="49" charset="-122"/>
              </a:rPr>
              <a:t>思考题与习题</a:t>
            </a:r>
          </a:p>
        </p:txBody>
      </p:sp>
      <p:sp>
        <p:nvSpPr>
          <p:cNvPr id="3" name="Content Placeholder 2"/>
          <p:cNvSpPr>
            <a:spLocks noGrp="1"/>
          </p:cNvSpPr>
          <p:nvPr>
            <p:ph sz="quarter" idx="1"/>
          </p:nvPr>
        </p:nvSpPr>
        <p:spPr>
          <a:xfrm>
            <a:off x="2711624" y="1700808"/>
            <a:ext cx="9361040" cy="4419600"/>
          </a:xfrm>
        </p:spPr>
        <p:txBody>
          <a:bodyPr>
            <a:noAutofit/>
          </a:bodyPr>
          <a:lstStyle/>
          <a:p>
            <a:pPr marL="320048" indent="-320048" fontAlgn="auto">
              <a:lnSpc>
                <a:spcPts val="3800"/>
              </a:lnSpc>
              <a:spcAft>
                <a:spcPts val="0"/>
              </a:spcAft>
              <a:buClr>
                <a:srgbClr val="FEB80A"/>
              </a:buClr>
              <a:buSzPct val="80000"/>
              <a:buFont typeface="Wingdings" pitchFamily="2" charset="2"/>
              <a:buChar char="Ø"/>
              <a:defRPr/>
            </a:pPr>
            <a:r>
              <a:rPr lang="zh-CN" altLang="en-US" sz="3000" dirty="0">
                <a:latin typeface="楷体" panose="02010609060101010101" pitchFamily="49" charset="-122"/>
                <a:ea typeface="楷体" panose="02010609060101010101" pitchFamily="49" charset="-122"/>
              </a:rPr>
              <a:t>什么是嵌入式系统？试简单列举一些生活中常见的嵌入式系统的实例。</a:t>
            </a:r>
          </a:p>
          <a:p>
            <a:pPr marL="320048" indent="-320048" fontAlgn="auto">
              <a:lnSpc>
                <a:spcPts val="3800"/>
              </a:lnSpc>
              <a:spcAft>
                <a:spcPts val="0"/>
              </a:spcAft>
              <a:buClr>
                <a:srgbClr val="FEB80A"/>
              </a:buClr>
              <a:buSzPct val="80000"/>
              <a:buFont typeface="Wingdings" pitchFamily="2" charset="2"/>
              <a:buChar char="Ø"/>
              <a:defRPr/>
            </a:pPr>
            <a:r>
              <a:rPr lang="zh-CN" altLang="en-US" sz="3000" dirty="0">
                <a:latin typeface="楷体" panose="02010609060101010101" pitchFamily="49" charset="-122"/>
                <a:ea typeface="楷体" panose="02010609060101010101" pitchFamily="49" charset="-122"/>
              </a:rPr>
              <a:t>嵌入式系统具有哪些特点？</a:t>
            </a:r>
          </a:p>
          <a:p>
            <a:pPr marL="320048" indent="-320048" fontAlgn="auto">
              <a:lnSpc>
                <a:spcPts val="3800"/>
              </a:lnSpc>
              <a:spcAft>
                <a:spcPts val="0"/>
              </a:spcAft>
              <a:buClr>
                <a:srgbClr val="FEB80A"/>
              </a:buClr>
              <a:buSzPct val="80000"/>
              <a:buFont typeface="Wingdings" pitchFamily="2" charset="2"/>
              <a:buChar char="Ø"/>
              <a:defRPr/>
            </a:pPr>
            <a:r>
              <a:rPr lang="zh-CN" altLang="en-US" sz="3000" dirty="0">
                <a:latin typeface="楷体" panose="02010609060101010101" pitchFamily="49" charset="-122"/>
                <a:ea typeface="楷体" panose="02010609060101010101" pitchFamily="49" charset="-122"/>
              </a:rPr>
              <a:t>嵌入式系统与通用计算机相比有哪些区别？</a:t>
            </a:r>
          </a:p>
          <a:p>
            <a:pPr marL="320048" indent="-320048" fontAlgn="auto">
              <a:lnSpc>
                <a:spcPts val="3800"/>
              </a:lnSpc>
              <a:spcAft>
                <a:spcPts val="0"/>
              </a:spcAft>
              <a:buClr>
                <a:srgbClr val="FEB80A"/>
              </a:buClr>
              <a:buSzPct val="80000"/>
              <a:buFont typeface="Wingdings" pitchFamily="2" charset="2"/>
              <a:buChar char="Ø"/>
              <a:defRPr/>
            </a:pPr>
            <a:r>
              <a:rPr lang="zh-CN" altLang="en-US" sz="3000" dirty="0">
                <a:latin typeface="楷体" panose="02010609060101010101" pitchFamily="49" charset="-122"/>
                <a:ea typeface="楷体" panose="02010609060101010101" pitchFamily="49" charset="-122"/>
              </a:rPr>
              <a:t>嵌入式系统有哪些组成部分？各部分的功能与作用？</a:t>
            </a:r>
          </a:p>
          <a:p>
            <a:pPr marL="320048" indent="-320048" fontAlgn="auto">
              <a:lnSpc>
                <a:spcPts val="3800"/>
              </a:lnSpc>
              <a:spcAft>
                <a:spcPts val="0"/>
              </a:spcAft>
              <a:buClr>
                <a:srgbClr val="FEB80A"/>
              </a:buClr>
              <a:buSzPct val="80000"/>
              <a:buFont typeface="Wingdings" pitchFamily="2" charset="2"/>
              <a:buChar char="Ø"/>
              <a:defRPr/>
            </a:pPr>
            <a:r>
              <a:rPr lang="zh-CN" altLang="en-US" sz="3000" dirty="0">
                <a:latin typeface="楷体" panose="02010609060101010101" pitchFamily="49" charset="-122"/>
                <a:ea typeface="楷体" panose="02010609060101010101" pitchFamily="49" charset="-122"/>
              </a:rPr>
              <a:t>结合嵌入式系统的应用，简要分析嵌入式系统的应现状和未来趋势。</a:t>
            </a:r>
          </a:p>
          <a:p>
            <a:pPr marL="0" indent="0" fontAlgn="auto">
              <a:spcAft>
                <a:spcPts val="0"/>
              </a:spcAft>
              <a:buClr>
                <a:srgbClr val="FEB80A"/>
              </a:buClr>
              <a:buNone/>
              <a:defRPr/>
            </a:pPr>
            <a:endParaRPr lang="zh-CN" altLang="en-US" sz="3000" dirty="0">
              <a:ea typeface="宋体" pitchFamily="2" charset="-122"/>
            </a:endParaRPr>
          </a:p>
        </p:txBody>
      </p:sp>
      <p:sp>
        <p:nvSpPr>
          <p:cNvPr id="4" name="圆角矩形 3">
            <a:hlinkClick r:id="rId3" action="ppaction://hlinksldjump"/>
          </p:cNvPr>
          <p:cNvSpPr/>
          <p:nvPr/>
        </p:nvSpPr>
        <p:spPr>
          <a:xfrm>
            <a:off x="10560496" y="6525344"/>
            <a:ext cx="488504" cy="332656"/>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p>
            <a:pPr algn="ctr" fontAlgn="auto">
              <a:spcBef>
                <a:spcPts val="0"/>
              </a:spcBef>
              <a:spcAft>
                <a:spcPts val="0"/>
              </a:spcAft>
              <a:defRPr/>
            </a:pPr>
            <a:r>
              <a:rPr lang="zh-CN" altLang="en-US" dirty="0"/>
              <a:t>返</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标题 1"/>
          <p:cNvSpPr>
            <a:spLocks noGrp="1"/>
          </p:cNvSpPr>
          <p:nvPr>
            <p:ph type="title"/>
          </p:nvPr>
        </p:nvSpPr>
        <p:spPr/>
        <p:txBody>
          <a:bodyPr/>
          <a:lstStyle/>
          <a:p>
            <a:r>
              <a:rPr lang="en-US" altLang="zh-CN" sz="4000" b="1">
                <a:solidFill>
                  <a:srgbClr val="000000"/>
                </a:solidFill>
                <a:latin typeface="Times New Roman" pitchFamily="18" charset="0"/>
                <a:ea typeface="黑体" pitchFamily="49" charset="-122"/>
                <a:cs typeface="Times New Roman" pitchFamily="18" charset="0"/>
              </a:rPr>
              <a:t>1.2</a:t>
            </a:r>
            <a:r>
              <a:rPr lang="en-US" altLang="zh-CN" sz="4000" b="1">
                <a:solidFill>
                  <a:srgbClr val="000000"/>
                </a:solidFill>
                <a:latin typeface="楷体" pitchFamily="49" charset="-122"/>
                <a:ea typeface="楷体" pitchFamily="49" charset="-122"/>
                <a:cs typeface="Times New Roman" pitchFamily="18" charset="0"/>
              </a:rPr>
              <a:t>  </a:t>
            </a:r>
            <a:r>
              <a:rPr lang="zh-CN" altLang="en-US" sz="4000" b="1">
                <a:solidFill>
                  <a:srgbClr val="000000"/>
                </a:solidFill>
                <a:latin typeface="楷体" pitchFamily="49" charset="-122"/>
                <a:ea typeface="楷体" pitchFamily="49" charset="-122"/>
                <a:cs typeface="Times New Roman" pitchFamily="18" charset="0"/>
              </a:rPr>
              <a:t>嵌入式系统的历史</a:t>
            </a:r>
            <a:endParaRPr lang="zh-CN" altLang="en-US">
              <a:cs typeface="Times New Roman" pitchFamily="18" charset="0"/>
            </a:endParaRPr>
          </a:p>
        </p:txBody>
      </p:sp>
      <p:sp>
        <p:nvSpPr>
          <p:cNvPr id="20482" name="文本框 3"/>
          <p:cNvSpPr txBox="1">
            <a:spLocks noChangeArrowheads="1"/>
          </p:cNvSpPr>
          <p:nvPr/>
        </p:nvSpPr>
        <p:spPr bwMode="auto">
          <a:xfrm>
            <a:off x="3792539" y="1989140"/>
            <a:ext cx="6983412" cy="1569660"/>
          </a:xfrm>
          <a:prstGeom prst="rect">
            <a:avLst/>
          </a:prstGeom>
          <a:noFill/>
          <a:ln w="9525">
            <a:noFill/>
            <a:miter lim="800000"/>
            <a:headEnd/>
            <a:tailEnd/>
          </a:ln>
        </p:spPr>
        <p:txBody>
          <a:bodyPr>
            <a:spAutoFit/>
          </a:bodyPr>
          <a:lstStyle/>
          <a:p>
            <a:r>
              <a:rPr lang="zh-CN" altLang="en-US" sz="3200" b="1" dirty="0">
                <a:latin typeface="楷体" pitchFamily="49" charset="-122"/>
                <a:ea typeface="楷体" pitchFamily="49" charset="-122"/>
              </a:rPr>
              <a:t>一、现代计算机技术的两大分支</a:t>
            </a:r>
            <a:endParaRPr lang="en-US" altLang="zh-CN" sz="3200" b="1" dirty="0">
              <a:latin typeface="楷体" pitchFamily="49" charset="-122"/>
              <a:ea typeface="楷体" pitchFamily="49" charset="-122"/>
            </a:endParaRPr>
          </a:p>
          <a:p>
            <a:endParaRPr lang="en-US" altLang="zh-CN" sz="3200" b="1" dirty="0">
              <a:latin typeface="楷体" pitchFamily="49" charset="-122"/>
              <a:ea typeface="楷体" pitchFamily="49" charset="-122"/>
            </a:endParaRPr>
          </a:p>
          <a:p>
            <a:r>
              <a:rPr lang="zh-CN" altLang="en-US" sz="3200" b="1" dirty="0">
                <a:latin typeface="楷体" pitchFamily="49" charset="-122"/>
                <a:ea typeface="楷体" pitchFamily="49" charset="-122"/>
              </a:rPr>
              <a:t>二、始于微型机时代的嵌入式应用</a:t>
            </a:r>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cademicPresentation1_TP10352479">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用于大学课程的学术演示文稿（纸张和铅笔设计）</Template>
  <TotalTime>0</TotalTime>
  <Words>5463</Words>
  <Application>Microsoft Office PowerPoint</Application>
  <PresentationFormat>宽屏</PresentationFormat>
  <Paragraphs>434</Paragraphs>
  <Slides>80</Slides>
  <Notes>23</Notes>
  <HiddenSlides>1</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80</vt:i4>
      </vt:variant>
    </vt:vector>
  </HeadingPairs>
  <TitlesOfParts>
    <vt:vector size="90" baseType="lpstr">
      <vt:lpstr>黑体</vt:lpstr>
      <vt:lpstr>楷体</vt:lpstr>
      <vt:lpstr>宋体</vt:lpstr>
      <vt:lpstr>Arial</vt:lpstr>
      <vt:lpstr>Calibri</vt:lpstr>
      <vt:lpstr>Times New Roman</vt:lpstr>
      <vt:lpstr>Tw Cen MT</vt:lpstr>
      <vt:lpstr>Wingdings</vt:lpstr>
      <vt:lpstr>Wingdings 2</vt:lpstr>
      <vt:lpstr>AcademicPresentation1_TP10352479</vt:lpstr>
      <vt:lpstr>嵌入式系统原理  </vt:lpstr>
      <vt:lpstr>课程考评</vt:lpstr>
      <vt:lpstr>课程概述</vt:lpstr>
      <vt:lpstr>课程概述</vt:lpstr>
      <vt:lpstr>第一章 嵌入式系统概述 </vt:lpstr>
      <vt:lpstr>目录</vt:lpstr>
      <vt:lpstr>1.1 嵌入式系统的概念</vt:lpstr>
      <vt:lpstr>1.1 嵌入式系统的概念</vt:lpstr>
      <vt:lpstr>1.2  嵌入式系统的历史</vt:lpstr>
      <vt:lpstr>一、现代计算机技术的两大分支</vt:lpstr>
      <vt:lpstr>PowerPoint 演示文稿</vt:lpstr>
      <vt:lpstr>PowerPoint 演示文稿</vt:lpstr>
      <vt:lpstr>PowerPoint 演示文稿</vt:lpstr>
      <vt:lpstr>PowerPoint 演示文稿</vt:lpstr>
      <vt:lpstr>PowerPoint 演示文稿</vt:lpstr>
      <vt:lpstr>二、始于微型机时代的嵌入式应用</vt:lpstr>
      <vt:lpstr>PowerPoint 演示文稿</vt:lpstr>
      <vt:lpstr>PowerPoint 演示文稿</vt:lpstr>
      <vt:lpstr>PowerPoint 演示文稿</vt:lpstr>
      <vt:lpstr>PowerPoint 演示文稿</vt:lpstr>
      <vt:lpstr>PowerPoint 演示文稿</vt:lpstr>
      <vt:lpstr>1.3  嵌入式系统的组成</vt:lpstr>
      <vt:lpstr>1.3.1  嵌入式系统的组成结构</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1.3.2  嵌入式处理器</vt:lpstr>
      <vt:lpstr>PowerPoint 演示文稿</vt:lpstr>
      <vt:lpstr>PowerPoint 演示文稿</vt:lpstr>
      <vt:lpstr>PowerPoint 演示文稿</vt:lpstr>
      <vt:lpstr>PowerPoint 演示文稿</vt:lpstr>
      <vt:lpstr>PowerPoint 演示文稿</vt:lpstr>
      <vt:lpstr>1.3.3  典型的嵌入式操作系统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1.4  嵌入式系统的特点</vt:lpstr>
      <vt:lpstr>PowerPoint 演示文稿</vt:lpstr>
      <vt:lpstr>PowerPoint 演示文稿</vt:lpstr>
      <vt:lpstr>PowerPoint 演示文稿</vt:lpstr>
      <vt:lpstr>PowerPoint 演示文稿</vt:lpstr>
      <vt:lpstr>PowerPoint 演示文稿</vt:lpstr>
      <vt:lpstr>1.5  嵌入式系统的应用前景</vt:lpstr>
      <vt:lpstr>                           嵌入式系统的应用</vt:lpstr>
      <vt:lpstr>PowerPoint 演示文稿</vt:lpstr>
      <vt:lpstr>                       </vt:lpstr>
      <vt:lpstr>PowerPoint 演示文稿</vt:lpstr>
      <vt:lpstr>                                嵌入式系统在数字家庭中的应用</vt:lpstr>
      <vt:lpstr>PowerPoint 演示文稿</vt:lpstr>
      <vt:lpstr>                                基于嵌入式系统的智能硬件</vt:lpstr>
      <vt:lpstr>PowerPoint 演示文稿</vt:lpstr>
      <vt:lpstr>PowerPoint 演示文稿</vt:lpstr>
      <vt:lpstr>PowerPoint 演示文稿</vt:lpstr>
      <vt:lpstr>PowerPoint 演示文稿</vt:lpstr>
      <vt:lpstr>PowerPoint 演示文稿</vt:lpstr>
      <vt:lpstr>PowerPoint 演示文稿</vt:lpstr>
      <vt:lpstr>1.6  嵌入式系统的发展趋势</vt:lpstr>
      <vt:lpstr>PowerPoint 演示文稿</vt:lpstr>
      <vt:lpstr>PowerPoint 演示文稿</vt:lpstr>
      <vt:lpstr>PowerPoint 演示文稿</vt:lpstr>
      <vt:lpstr>PowerPoint 演示文稿</vt:lpstr>
      <vt:lpstr>PowerPoint 演示文稿</vt:lpstr>
      <vt:lpstr>PowerPoint 演示文稿</vt:lpstr>
      <vt:lpstr>思考题与习题</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第一章 嵌入式系统概述 </dc:title>
  <dc:creator/>
  <cp:keywords/>
  <cp:lastModifiedBy/>
  <cp:revision>2</cp:revision>
  <dcterms:created xsi:type="dcterms:W3CDTF">2017-07-08T02:18:28Z</dcterms:created>
  <dcterms:modified xsi:type="dcterms:W3CDTF">2021-03-02T09:10:03Z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TC101671252052</vt:lpwstr>
  </property>
</Properties>
</file>

<file path=docProps/thumbnail.jpeg>
</file>